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61" r:id="rId3"/>
    <p:sldId id="258" r:id="rId4"/>
    <p:sldId id="298" r:id="rId5"/>
    <p:sldId id="299" r:id="rId6"/>
    <p:sldId id="275" r:id="rId7"/>
    <p:sldId id="266" r:id="rId8"/>
    <p:sldId id="271" r:id="rId9"/>
    <p:sldId id="276" r:id="rId10"/>
    <p:sldId id="288" r:id="rId11"/>
    <p:sldId id="293" r:id="rId12"/>
    <p:sldId id="282" r:id="rId13"/>
    <p:sldId id="294" r:id="rId14"/>
    <p:sldId id="272" r:id="rId15"/>
    <p:sldId id="278" r:id="rId16"/>
    <p:sldId id="283" r:id="rId17"/>
    <p:sldId id="287" r:id="rId18"/>
    <p:sldId id="286" r:id="rId19"/>
    <p:sldId id="296" r:id="rId20"/>
    <p:sldId id="289" r:id="rId21"/>
    <p:sldId id="290" r:id="rId22"/>
    <p:sldId id="300" r:id="rId23"/>
    <p:sldId id="292" r:id="rId24"/>
    <p:sldId id="295" r:id="rId25"/>
    <p:sldId id="273" r:id="rId26"/>
    <p:sldId id="274" r:id="rId27"/>
    <p:sldId id="277" r:id="rId28"/>
    <p:sldId id="284" r:id="rId29"/>
    <p:sldId id="280" r:id="rId30"/>
    <p:sldId id="285" r:id="rId31"/>
    <p:sldId id="279" r:id="rId32"/>
    <p:sldId id="281" r:id="rId33"/>
    <p:sldId id="263" r:id="rId34"/>
  </p:sldIdLst>
  <p:sldSz cx="46451838" cy="26133425"/>
  <p:notesSz cx="6808788" cy="9940925"/>
  <p:defaultTextStyle>
    <a:defPPr>
      <a:defRPr lang="en-US"/>
    </a:defPPr>
    <a:lvl1pPr marL="0" algn="l" defTabSz="2322713" rtl="0" eaLnBrk="1" latinLnBrk="0" hangingPunct="1">
      <a:defRPr sz="9100" kern="1200">
        <a:solidFill>
          <a:schemeClr val="tx1"/>
        </a:solidFill>
        <a:latin typeface="+mn-lt"/>
        <a:ea typeface="+mn-ea"/>
        <a:cs typeface="+mn-cs"/>
      </a:defRPr>
    </a:lvl1pPr>
    <a:lvl2pPr marL="2322713" algn="l" defTabSz="2322713" rtl="0" eaLnBrk="1" latinLnBrk="0" hangingPunct="1">
      <a:defRPr sz="9100" kern="1200">
        <a:solidFill>
          <a:schemeClr val="tx1"/>
        </a:solidFill>
        <a:latin typeface="+mn-lt"/>
        <a:ea typeface="+mn-ea"/>
        <a:cs typeface="+mn-cs"/>
      </a:defRPr>
    </a:lvl2pPr>
    <a:lvl3pPr marL="4645426" algn="l" defTabSz="2322713" rtl="0" eaLnBrk="1" latinLnBrk="0" hangingPunct="1">
      <a:defRPr sz="9100" kern="1200">
        <a:solidFill>
          <a:schemeClr val="tx1"/>
        </a:solidFill>
        <a:latin typeface="+mn-lt"/>
        <a:ea typeface="+mn-ea"/>
        <a:cs typeface="+mn-cs"/>
      </a:defRPr>
    </a:lvl3pPr>
    <a:lvl4pPr marL="6968139" algn="l" defTabSz="2322713" rtl="0" eaLnBrk="1" latinLnBrk="0" hangingPunct="1">
      <a:defRPr sz="9100" kern="1200">
        <a:solidFill>
          <a:schemeClr val="tx1"/>
        </a:solidFill>
        <a:latin typeface="+mn-lt"/>
        <a:ea typeface="+mn-ea"/>
        <a:cs typeface="+mn-cs"/>
      </a:defRPr>
    </a:lvl4pPr>
    <a:lvl5pPr marL="9290853" algn="l" defTabSz="2322713" rtl="0" eaLnBrk="1" latinLnBrk="0" hangingPunct="1">
      <a:defRPr sz="9100" kern="1200">
        <a:solidFill>
          <a:schemeClr val="tx1"/>
        </a:solidFill>
        <a:latin typeface="+mn-lt"/>
        <a:ea typeface="+mn-ea"/>
        <a:cs typeface="+mn-cs"/>
      </a:defRPr>
    </a:lvl5pPr>
    <a:lvl6pPr marL="11613566" algn="l" defTabSz="2322713" rtl="0" eaLnBrk="1" latinLnBrk="0" hangingPunct="1">
      <a:defRPr sz="9100" kern="1200">
        <a:solidFill>
          <a:schemeClr val="tx1"/>
        </a:solidFill>
        <a:latin typeface="+mn-lt"/>
        <a:ea typeface="+mn-ea"/>
        <a:cs typeface="+mn-cs"/>
      </a:defRPr>
    </a:lvl6pPr>
    <a:lvl7pPr marL="13936279" algn="l" defTabSz="2322713" rtl="0" eaLnBrk="1" latinLnBrk="0" hangingPunct="1">
      <a:defRPr sz="9100" kern="1200">
        <a:solidFill>
          <a:schemeClr val="tx1"/>
        </a:solidFill>
        <a:latin typeface="+mn-lt"/>
        <a:ea typeface="+mn-ea"/>
        <a:cs typeface="+mn-cs"/>
      </a:defRPr>
    </a:lvl7pPr>
    <a:lvl8pPr marL="16258992" algn="l" defTabSz="2322713" rtl="0" eaLnBrk="1" latinLnBrk="0" hangingPunct="1">
      <a:defRPr sz="9100" kern="1200">
        <a:solidFill>
          <a:schemeClr val="tx1"/>
        </a:solidFill>
        <a:latin typeface="+mn-lt"/>
        <a:ea typeface="+mn-ea"/>
        <a:cs typeface="+mn-cs"/>
      </a:defRPr>
    </a:lvl8pPr>
    <a:lvl9pPr marL="18581705" algn="l" defTabSz="2322713"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31">
          <p15:clr>
            <a:srgbClr val="A4A3A4"/>
          </p15:clr>
        </p15:guide>
        <p15:guide id="2" pos="146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0F0F0"/>
    <a:srgbClr val="F0F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85342" autoAdjust="0"/>
  </p:normalViewPr>
  <p:slideViewPr>
    <p:cSldViewPr snapToGrid="0" snapToObjects="1">
      <p:cViewPr varScale="1">
        <p:scale>
          <a:sx n="25" d="100"/>
          <a:sy n="25" d="100"/>
        </p:scale>
        <p:origin x="1248" y="78"/>
      </p:cViewPr>
      <p:guideLst>
        <p:guide orient="horz" pos="8231"/>
        <p:guide pos="146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0E3FB75-84CF-4D27-9B2E-825B9D0C1FB1}" type="datetimeFigureOut">
              <a:rPr lang="hu-HU" smtClean="0"/>
              <a:t>2022.06.29.</a:t>
            </a:fld>
            <a:endParaRPr lang="hu-HU"/>
          </a:p>
        </p:txBody>
      </p:sp>
      <p:sp>
        <p:nvSpPr>
          <p:cNvPr id="4" name="Diakép hely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00790938-22B5-4174-9A70-D805B0CFC3C7}" type="slidenum">
              <a:rPr lang="hu-HU" smtClean="0"/>
              <a:t>‹#›</a:t>
            </a:fld>
            <a:endParaRPr lang="hu-HU"/>
          </a:p>
        </p:txBody>
      </p:sp>
    </p:spTree>
    <p:extLst>
      <p:ext uri="{BB962C8B-B14F-4D97-AF65-F5344CB8AC3E}">
        <p14:creationId xmlns:p14="http://schemas.microsoft.com/office/powerpoint/2010/main" val="285440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a:t>
            </a:fld>
            <a:endParaRPr lang="hu-HU"/>
          </a:p>
        </p:txBody>
      </p:sp>
    </p:spTree>
    <p:extLst>
      <p:ext uri="{BB962C8B-B14F-4D97-AF65-F5344CB8AC3E}">
        <p14:creationId xmlns:p14="http://schemas.microsoft.com/office/powerpoint/2010/main" val="361139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11</a:t>
            </a:fld>
            <a:endParaRPr lang="hu-HU"/>
          </a:p>
        </p:txBody>
      </p:sp>
    </p:spTree>
    <p:extLst>
      <p:ext uri="{BB962C8B-B14F-4D97-AF65-F5344CB8AC3E}">
        <p14:creationId xmlns:p14="http://schemas.microsoft.com/office/powerpoint/2010/main" val="218622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12</a:t>
            </a:fld>
            <a:endParaRPr lang="hu-HU"/>
          </a:p>
        </p:txBody>
      </p:sp>
    </p:spTree>
    <p:extLst>
      <p:ext uri="{BB962C8B-B14F-4D97-AF65-F5344CB8AC3E}">
        <p14:creationId xmlns:p14="http://schemas.microsoft.com/office/powerpoint/2010/main" val="895735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13</a:t>
            </a:fld>
            <a:endParaRPr lang="hu-HU"/>
          </a:p>
        </p:txBody>
      </p:sp>
    </p:spTree>
    <p:extLst>
      <p:ext uri="{BB962C8B-B14F-4D97-AF65-F5344CB8AC3E}">
        <p14:creationId xmlns:p14="http://schemas.microsoft.com/office/powerpoint/2010/main" val="29355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14</a:t>
            </a:fld>
            <a:endParaRPr lang="hu-HU"/>
          </a:p>
        </p:txBody>
      </p:sp>
    </p:spTree>
    <p:extLst>
      <p:ext uri="{BB962C8B-B14F-4D97-AF65-F5344CB8AC3E}">
        <p14:creationId xmlns:p14="http://schemas.microsoft.com/office/powerpoint/2010/main" val="202126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15</a:t>
            </a:fld>
            <a:endParaRPr lang="hu-HU"/>
          </a:p>
        </p:txBody>
      </p:sp>
    </p:spTree>
    <p:extLst>
      <p:ext uri="{BB962C8B-B14F-4D97-AF65-F5344CB8AC3E}">
        <p14:creationId xmlns:p14="http://schemas.microsoft.com/office/powerpoint/2010/main" val="330026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16</a:t>
            </a:fld>
            <a:endParaRPr lang="hu-HU"/>
          </a:p>
        </p:txBody>
      </p:sp>
    </p:spTree>
    <p:extLst>
      <p:ext uri="{BB962C8B-B14F-4D97-AF65-F5344CB8AC3E}">
        <p14:creationId xmlns:p14="http://schemas.microsoft.com/office/powerpoint/2010/main" val="1492483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17</a:t>
            </a:fld>
            <a:endParaRPr lang="hu-HU"/>
          </a:p>
        </p:txBody>
      </p:sp>
    </p:spTree>
    <p:extLst>
      <p:ext uri="{BB962C8B-B14F-4D97-AF65-F5344CB8AC3E}">
        <p14:creationId xmlns:p14="http://schemas.microsoft.com/office/powerpoint/2010/main" val="2430609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18</a:t>
            </a:fld>
            <a:endParaRPr lang="hu-HU"/>
          </a:p>
        </p:txBody>
      </p:sp>
    </p:spTree>
    <p:extLst>
      <p:ext uri="{BB962C8B-B14F-4D97-AF65-F5344CB8AC3E}">
        <p14:creationId xmlns:p14="http://schemas.microsoft.com/office/powerpoint/2010/main" val="1212540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19</a:t>
            </a:fld>
            <a:endParaRPr lang="hu-HU"/>
          </a:p>
        </p:txBody>
      </p:sp>
    </p:spTree>
    <p:extLst>
      <p:ext uri="{BB962C8B-B14F-4D97-AF65-F5344CB8AC3E}">
        <p14:creationId xmlns:p14="http://schemas.microsoft.com/office/powerpoint/2010/main" val="1945250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20</a:t>
            </a:fld>
            <a:endParaRPr lang="hu-HU"/>
          </a:p>
        </p:txBody>
      </p:sp>
    </p:spTree>
    <p:extLst>
      <p:ext uri="{BB962C8B-B14F-4D97-AF65-F5344CB8AC3E}">
        <p14:creationId xmlns:p14="http://schemas.microsoft.com/office/powerpoint/2010/main" val="55428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2</a:t>
            </a:fld>
            <a:endParaRPr lang="hu-HU"/>
          </a:p>
        </p:txBody>
      </p:sp>
    </p:spTree>
    <p:extLst>
      <p:ext uri="{BB962C8B-B14F-4D97-AF65-F5344CB8AC3E}">
        <p14:creationId xmlns:p14="http://schemas.microsoft.com/office/powerpoint/2010/main" val="130306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21</a:t>
            </a:fld>
            <a:endParaRPr lang="hu-HU"/>
          </a:p>
        </p:txBody>
      </p:sp>
    </p:spTree>
    <p:extLst>
      <p:ext uri="{BB962C8B-B14F-4D97-AF65-F5344CB8AC3E}">
        <p14:creationId xmlns:p14="http://schemas.microsoft.com/office/powerpoint/2010/main" val="2008917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22</a:t>
            </a:fld>
            <a:endParaRPr lang="hu-HU"/>
          </a:p>
        </p:txBody>
      </p:sp>
    </p:spTree>
    <p:extLst>
      <p:ext uri="{BB962C8B-B14F-4D97-AF65-F5344CB8AC3E}">
        <p14:creationId xmlns:p14="http://schemas.microsoft.com/office/powerpoint/2010/main" val="2964173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23</a:t>
            </a:fld>
            <a:endParaRPr lang="hu-HU"/>
          </a:p>
        </p:txBody>
      </p:sp>
    </p:spTree>
    <p:extLst>
      <p:ext uri="{BB962C8B-B14F-4D97-AF65-F5344CB8AC3E}">
        <p14:creationId xmlns:p14="http://schemas.microsoft.com/office/powerpoint/2010/main" val="3262305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t>
            </a:r>
          </a:p>
        </p:txBody>
      </p:sp>
      <p:sp>
        <p:nvSpPr>
          <p:cNvPr id="4" name="Dia számának helye 3"/>
          <p:cNvSpPr>
            <a:spLocks noGrp="1"/>
          </p:cNvSpPr>
          <p:nvPr>
            <p:ph type="sldNum" sz="quarter" idx="5"/>
          </p:nvPr>
        </p:nvSpPr>
        <p:spPr/>
        <p:txBody>
          <a:bodyPr/>
          <a:lstStyle/>
          <a:p>
            <a:fld id="{00790938-22B5-4174-9A70-D805B0CFC3C7}" type="slidenum">
              <a:rPr lang="hu-HU" smtClean="0"/>
              <a:t>24</a:t>
            </a:fld>
            <a:endParaRPr lang="hu-HU"/>
          </a:p>
        </p:txBody>
      </p:sp>
    </p:spTree>
    <p:extLst>
      <p:ext uri="{BB962C8B-B14F-4D97-AF65-F5344CB8AC3E}">
        <p14:creationId xmlns:p14="http://schemas.microsoft.com/office/powerpoint/2010/main" val="1455958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25</a:t>
            </a:fld>
            <a:endParaRPr lang="hu-HU"/>
          </a:p>
        </p:txBody>
      </p:sp>
    </p:spTree>
    <p:extLst>
      <p:ext uri="{BB962C8B-B14F-4D97-AF65-F5344CB8AC3E}">
        <p14:creationId xmlns:p14="http://schemas.microsoft.com/office/powerpoint/2010/main" val="3560259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t>
            </a:r>
          </a:p>
        </p:txBody>
      </p:sp>
      <p:sp>
        <p:nvSpPr>
          <p:cNvPr id="4" name="Dia számának helye 3"/>
          <p:cNvSpPr>
            <a:spLocks noGrp="1"/>
          </p:cNvSpPr>
          <p:nvPr>
            <p:ph type="sldNum" sz="quarter" idx="5"/>
          </p:nvPr>
        </p:nvSpPr>
        <p:spPr/>
        <p:txBody>
          <a:bodyPr/>
          <a:lstStyle/>
          <a:p>
            <a:fld id="{00790938-22B5-4174-9A70-D805B0CFC3C7}" type="slidenum">
              <a:rPr lang="hu-HU" smtClean="0"/>
              <a:t>26</a:t>
            </a:fld>
            <a:endParaRPr lang="hu-HU"/>
          </a:p>
        </p:txBody>
      </p:sp>
    </p:spTree>
    <p:extLst>
      <p:ext uri="{BB962C8B-B14F-4D97-AF65-F5344CB8AC3E}">
        <p14:creationId xmlns:p14="http://schemas.microsoft.com/office/powerpoint/2010/main" val="2184146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27</a:t>
            </a:fld>
            <a:endParaRPr lang="hu-HU"/>
          </a:p>
        </p:txBody>
      </p:sp>
    </p:spTree>
    <p:extLst>
      <p:ext uri="{BB962C8B-B14F-4D97-AF65-F5344CB8AC3E}">
        <p14:creationId xmlns:p14="http://schemas.microsoft.com/office/powerpoint/2010/main" val="274191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28</a:t>
            </a:fld>
            <a:endParaRPr lang="hu-HU"/>
          </a:p>
        </p:txBody>
      </p:sp>
    </p:spTree>
    <p:extLst>
      <p:ext uri="{BB962C8B-B14F-4D97-AF65-F5344CB8AC3E}">
        <p14:creationId xmlns:p14="http://schemas.microsoft.com/office/powerpoint/2010/main" val="2883843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29</a:t>
            </a:fld>
            <a:endParaRPr lang="hu-HU"/>
          </a:p>
        </p:txBody>
      </p:sp>
    </p:spTree>
    <p:extLst>
      <p:ext uri="{BB962C8B-B14F-4D97-AF65-F5344CB8AC3E}">
        <p14:creationId xmlns:p14="http://schemas.microsoft.com/office/powerpoint/2010/main" val="855203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30</a:t>
            </a:fld>
            <a:endParaRPr lang="hu-HU"/>
          </a:p>
        </p:txBody>
      </p:sp>
    </p:spTree>
    <p:extLst>
      <p:ext uri="{BB962C8B-B14F-4D97-AF65-F5344CB8AC3E}">
        <p14:creationId xmlns:p14="http://schemas.microsoft.com/office/powerpoint/2010/main" val="160134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4</a:t>
            </a:fld>
            <a:endParaRPr lang="hu-HU"/>
          </a:p>
        </p:txBody>
      </p:sp>
    </p:spTree>
    <p:extLst>
      <p:ext uri="{BB962C8B-B14F-4D97-AF65-F5344CB8AC3E}">
        <p14:creationId xmlns:p14="http://schemas.microsoft.com/office/powerpoint/2010/main" val="226526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31</a:t>
            </a:fld>
            <a:endParaRPr lang="hu-HU"/>
          </a:p>
        </p:txBody>
      </p:sp>
    </p:spTree>
    <p:extLst>
      <p:ext uri="{BB962C8B-B14F-4D97-AF65-F5344CB8AC3E}">
        <p14:creationId xmlns:p14="http://schemas.microsoft.com/office/powerpoint/2010/main" val="2127875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32</a:t>
            </a:fld>
            <a:endParaRPr lang="hu-HU"/>
          </a:p>
        </p:txBody>
      </p:sp>
    </p:spTree>
    <p:extLst>
      <p:ext uri="{BB962C8B-B14F-4D97-AF65-F5344CB8AC3E}">
        <p14:creationId xmlns:p14="http://schemas.microsoft.com/office/powerpoint/2010/main" val="3201668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33</a:t>
            </a:fld>
            <a:endParaRPr lang="hu-HU"/>
          </a:p>
        </p:txBody>
      </p:sp>
    </p:spTree>
    <p:extLst>
      <p:ext uri="{BB962C8B-B14F-4D97-AF65-F5344CB8AC3E}">
        <p14:creationId xmlns:p14="http://schemas.microsoft.com/office/powerpoint/2010/main" val="108787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5</a:t>
            </a:fld>
            <a:endParaRPr lang="hu-HU"/>
          </a:p>
        </p:txBody>
      </p:sp>
    </p:spTree>
    <p:extLst>
      <p:ext uri="{BB962C8B-B14F-4D97-AF65-F5344CB8AC3E}">
        <p14:creationId xmlns:p14="http://schemas.microsoft.com/office/powerpoint/2010/main" val="387676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6</a:t>
            </a:fld>
            <a:endParaRPr lang="hu-HU"/>
          </a:p>
        </p:txBody>
      </p:sp>
    </p:spTree>
    <p:extLst>
      <p:ext uri="{BB962C8B-B14F-4D97-AF65-F5344CB8AC3E}">
        <p14:creationId xmlns:p14="http://schemas.microsoft.com/office/powerpoint/2010/main" val="318538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	</a:t>
            </a:r>
          </a:p>
        </p:txBody>
      </p:sp>
      <p:sp>
        <p:nvSpPr>
          <p:cNvPr id="4" name="Dia számának helye 3"/>
          <p:cNvSpPr>
            <a:spLocks noGrp="1"/>
          </p:cNvSpPr>
          <p:nvPr>
            <p:ph type="sldNum" sz="quarter" idx="5"/>
          </p:nvPr>
        </p:nvSpPr>
        <p:spPr/>
        <p:txBody>
          <a:bodyPr/>
          <a:lstStyle/>
          <a:p>
            <a:fld id="{00790938-22B5-4174-9A70-D805B0CFC3C7}" type="slidenum">
              <a:rPr lang="hu-HU" smtClean="0"/>
              <a:t>7</a:t>
            </a:fld>
            <a:endParaRPr lang="hu-HU"/>
          </a:p>
        </p:txBody>
      </p:sp>
    </p:spTree>
    <p:extLst>
      <p:ext uri="{BB962C8B-B14F-4D97-AF65-F5344CB8AC3E}">
        <p14:creationId xmlns:p14="http://schemas.microsoft.com/office/powerpoint/2010/main" val="66009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8</a:t>
            </a:fld>
            <a:endParaRPr lang="hu-HU"/>
          </a:p>
        </p:txBody>
      </p:sp>
    </p:spTree>
    <p:extLst>
      <p:ext uri="{BB962C8B-B14F-4D97-AF65-F5344CB8AC3E}">
        <p14:creationId xmlns:p14="http://schemas.microsoft.com/office/powerpoint/2010/main" val="7861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9</a:t>
            </a:fld>
            <a:endParaRPr lang="hu-HU"/>
          </a:p>
        </p:txBody>
      </p:sp>
    </p:spTree>
    <p:extLst>
      <p:ext uri="{BB962C8B-B14F-4D97-AF65-F5344CB8AC3E}">
        <p14:creationId xmlns:p14="http://schemas.microsoft.com/office/powerpoint/2010/main" val="127675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0790938-22B5-4174-9A70-D805B0CFC3C7}" type="slidenum">
              <a:rPr lang="hu-HU" smtClean="0"/>
              <a:t>10</a:t>
            </a:fld>
            <a:endParaRPr lang="hu-HU"/>
          </a:p>
        </p:txBody>
      </p:sp>
    </p:spTree>
    <p:extLst>
      <p:ext uri="{BB962C8B-B14F-4D97-AF65-F5344CB8AC3E}">
        <p14:creationId xmlns:p14="http://schemas.microsoft.com/office/powerpoint/2010/main" val="74785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83888" y="8118304"/>
            <a:ext cx="39484062" cy="5601749"/>
          </a:xfrm>
        </p:spPr>
        <p:txBody>
          <a:bodyPr/>
          <a:lstStyle/>
          <a:p>
            <a:r>
              <a:rPr lang="hu-HU"/>
              <a:t>Click to edit Master title style</a:t>
            </a:r>
            <a:endParaRPr lang="en-US"/>
          </a:p>
        </p:txBody>
      </p:sp>
      <p:sp>
        <p:nvSpPr>
          <p:cNvPr id="3" name="Subtitle 2"/>
          <p:cNvSpPr>
            <a:spLocks noGrp="1"/>
          </p:cNvSpPr>
          <p:nvPr>
            <p:ph type="subTitle" idx="1"/>
          </p:nvPr>
        </p:nvSpPr>
        <p:spPr>
          <a:xfrm>
            <a:off x="6967776" y="14808941"/>
            <a:ext cx="32516287" cy="6678542"/>
          </a:xfrm>
        </p:spPr>
        <p:txBody>
          <a:bodyPr/>
          <a:lstStyle>
            <a:lvl1pPr marL="0" indent="0" algn="ctr">
              <a:buNone/>
              <a:defRPr>
                <a:solidFill>
                  <a:schemeClr val="tx1">
                    <a:tint val="75000"/>
                  </a:schemeClr>
                </a:solidFill>
              </a:defRPr>
            </a:lvl1pPr>
            <a:lvl2pPr marL="2322713" indent="0" algn="ctr">
              <a:buNone/>
              <a:defRPr>
                <a:solidFill>
                  <a:schemeClr val="tx1">
                    <a:tint val="75000"/>
                  </a:schemeClr>
                </a:solidFill>
              </a:defRPr>
            </a:lvl2pPr>
            <a:lvl3pPr marL="4645426" indent="0" algn="ctr">
              <a:buNone/>
              <a:defRPr>
                <a:solidFill>
                  <a:schemeClr val="tx1">
                    <a:tint val="75000"/>
                  </a:schemeClr>
                </a:solidFill>
              </a:defRPr>
            </a:lvl3pPr>
            <a:lvl4pPr marL="6968139" indent="0" algn="ctr">
              <a:buNone/>
              <a:defRPr>
                <a:solidFill>
                  <a:schemeClr val="tx1">
                    <a:tint val="75000"/>
                  </a:schemeClr>
                </a:solidFill>
              </a:defRPr>
            </a:lvl4pPr>
            <a:lvl5pPr marL="9290853" indent="0" algn="ctr">
              <a:buNone/>
              <a:defRPr>
                <a:solidFill>
                  <a:schemeClr val="tx1">
                    <a:tint val="75000"/>
                  </a:schemeClr>
                </a:solidFill>
              </a:defRPr>
            </a:lvl5pPr>
            <a:lvl6pPr marL="11613566" indent="0" algn="ctr">
              <a:buNone/>
              <a:defRPr>
                <a:solidFill>
                  <a:schemeClr val="tx1">
                    <a:tint val="75000"/>
                  </a:schemeClr>
                </a:solidFill>
              </a:defRPr>
            </a:lvl6pPr>
            <a:lvl7pPr marL="13936279" indent="0" algn="ctr">
              <a:buNone/>
              <a:defRPr>
                <a:solidFill>
                  <a:schemeClr val="tx1">
                    <a:tint val="75000"/>
                  </a:schemeClr>
                </a:solidFill>
              </a:defRPr>
            </a:lvl7pPr>
            <a:lvl8pPr marL="16258992" indent="0" algn="ctr">
              <a:buNone/>
              <a:defRPr>
                <a:solidFill>
                  <a:schemeClr val="tx1">
                    <a:tint val="75000"/>
                  </a:schemeClr>
                </a:solidFill>
              </a:defRPr>
            </a:lvl8pPr>
            <a:lvl9pPr marL="18581705" indent="0" algn="ctr">
              <a:buNone/>
              <a:defRPr>
                <a:solidFill>
                  <a:schemeClr val="tx1">
                    <a:tint val="75000"/>
                  </a:schemeClr>
                </a:solidFill>
              </a:defRPr>
            </a:lvl9pPr>
          </a:lstStyle>
          <a:p>
            <a:r>
              <a:rPr lang="hu-HU"/>
              <a:t>Click to edit Master subtitle style</a:t>
            </a:r>
            <a:endParaRPr lang="en-US"/>
          </a:p>
        </p:txBody>
      </p:sp>
      <p:sp>
        <p:nvSpPr>
          <p:cNvPr id="4" name="Date Placeholder 3"/>
          <p:cNvSpPr>
            <a:spLocks noGrp="1"/>
          </p:cNvSpPr>
          <p:nvPr>
            <p:ph type="dt" sz="half" idx="10"/>
          </p:nvPr>
        </p:nvSpPr>
        <p:spPr/>
        <p:txBody>
          <a:bodyPr/>
          <a:lstStyle/>
          <a:p>
            <a:fld id="{2B12B06D-4C5B-8D4F-955F-7DF9BA801E4E}"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324276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p>
            <a:fld id="{2B12B06D-4C5B-8D4F-955F-7DF9BA801E4E}"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303308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677582" y="786421"/>
            <a:ext cx="10451664" cy="16720555"/>
          </a:xfrm>
        </p:spPr>
        <p:txBody>
          <a:bodyPr vert="eaVert"/>
          <a:lstStyle/>
          <a:p>
            <a:r>
              <a:rPr lang="hu-HU"/>
              <a:t>Click to edit Master title style</a:t>
            </a:r>
            <a:endParaRPr lang="en-US"/>
          </a:p>
        </p:txBody>
      </p:sp>
      <p:sp>
        <p:nvSpPr>
          <p:cNvPr id="3" name="Vertical Text Placeholder 2"/>
          <p:cNvSpPr>
            <a:spLocks noGrp="1"/>
          </p:cNvSpPr>
          <p:nvPr>
            <p:ph type="body" orient="vert" idx="1"/>
          </p:nvPr>
        </p:nvSpPr>
        <p:spPr>
          <a:xfrm>
            <a:off x="2322592" y="786421"/>
            <a:ext cx="30580793" cy="16720555"/>
          </a:xfrm>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p>
            <a:fld id="{2B12B06D-4C5B-8D4F-955F-7DF9BA801E4E}"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151970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Content Placeholder 2"/>
          <p:cNvSpPr>
            <a:spLocks noGrp="1"/>
          </p:cNvSpPr>
          <p:nvPr>
            <p:ph idx="1"/>
          </p:nvPr>
        </p:nvSpPr>
        <p:spPr/>
        <p:txBody>
          <a:body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p>
            <a:fld id="{2B12B06D-4C5B-8D4F-955F-7DF9BA801E4E}"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85323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69375" y="16793151"/>
            <a:ext cx="39484062" cy="5190387"/>
          </a:xfrm>
        </p:spPr>
        <p:txBody>
          <a:bodyPr anchor="t"/>
          <a:lstStyle>
            <a:lvl1pPr algn="l">
              <a:defRPr sz="20300" b="1" cap="all"/>
            </a:lvl1pPr>
          </a:lstStyle>
          <a:p>
            <a:r>
              <a:rPr lang="hu-HU"/>
              <a:t>Click to edit Master title style</a:t>
            </a:r>
            <a:endParaRPr lang="en-US"/>
          </a:p>
        </p:txBody>
      </p:sp>
      <p:sp>
        <p:nvSpPr>
          <p:cNvPr id="3" name="Text Placeholder 2"/>
          <p:cNvSpPr>
            <a:spLocks noGrp="1"/>
          </p:cNvSpPr>
          <p:nvPr>
            <p:ph type="body" idx="1"/>
          </p:nvPr>
        </p:nvSpPr>
        <p:spPr>
          <a:xfrm>
            <a:off x="3669375" y="11076462"/>
            <a:ext cx="39484062" cy="5716684"/>
          </a:xfrm>
        </p:spPr>
        <p:txBody>
          <a:bodyPr anchor="b"/>
          <a:lstStyle>
            <a:lvl1pPr marL="0" indent="0">
              <a:buNone/>
              <a:defRPr sz="10200">
                <a:solidFill>
                  <a:schemeClr val="tx1">
                    <a:tint val="75000"/>
                  </a:schemeClr>
                </a:solidFill>
              </a:defRPr>
            </a:lvl1pPr>
            <a:lvl2pPr marL="2322713" indent="0">
              <a:buNone/>
              <a:defRPr sz="9100">
                <a:solidFill>
                  <a:schemeClr val="tx1">
                    <a:tint val="75000"/>
                  </a:schemeClr>
                </a:solidFill>
              </a:defRPr>
            </a:lvl2pPr>
            <a:lvl3pPr marL="4645426" indent="0">
              <a:buNone/>
              <a:defRPr sz="8100">
                <a:solidFill>
                  <a:schemeClr val="tx1">
                    <a:tint val="75000"/>
                  </a:schemeClr>
                </a:solidFill>
              </a:defRPr>
            </a:lvl3pPr>
            <a:lvl4pPr marL="6968139" indent="0">
              <a:buNone/>
              <a:defRPr sz="7100">
                <a:solidFill>
                  <a:schemeClr val="tx1">
                    <a:tint val="75000"/>
                  </a:schemeClr>
                </a:solidFill>
              </a:defRPr>
            </a:lvl4pPr>
            <a:lvl5pPr marL="9290853" indent="0">
              <a:buNone/>
              <a:defRPr sz="7100">
                <a:solidFill>
                  <a:schemeClr val="tx1">
                    <a:tint val="75000"/>
                  </a:schemeClr>
                </a:solidFill>
              </a:defRPr>
            </a:lvl5pPr>
            <a:lvl6pPr marL="11613566" indent="0">
              <a:buNone/>
              <a:defRPr sz="7100">
                <a:solidFill>
                  <a:schemeClr val="tx1">
                    <a:tint val="75000"/>
                  </a:schemeClr>
                </a:solidFill>
              </a:defRPr>
            </a:lvl6pPr>
            <a:lvl7pPr marL="13936279" indent="0">
              <a:buNone/>
              <a:defRPr sz="7100">
                <a:solidFill>
                  <a:schemeClr val="tx1">
                    <a:tint val="75000"/>
                  </a:schemeClr>
                </a:solidFill>
              </a:defRPr>
            </a:lvl7pPr>
            <a:lvl8pPr marL="16258992" indent="0">
              <a:buNone/>
              <a:defRPr sz="7100">
                <a:solidFill>
                  <a:schemeClr val="tx1">
                    <a:tint val="75000"/>
                  </a:schemeClr>
                </a:solidFill>
              </a:defRPr>
            </a:lvl8pPr>
            <a:lvl9pPr marL="18581705" indent="0">
              <a:buNone/>
              <a:defRPr sz="7100">
                <a:solidFill>
                  <a:schemeClr val="tx1">
                    <a:tint val="75000"/>
                  </a:schemeClr>
                </a:solidFill>
              </a:defRPr>
            </a:lvl9pPr>
          </a:lstStyle>
          <a:p>
            <a:pPr lvl="0"/>
            <a:r>
              <a:rPr lang="hu-HU"/>
              <a:t>Click to edit Master text styles</a:t>
            </a:r>
          </a:p>
        </p:txBody>
      </p:sp>
      <p:sp>
        <p:nvSpPr>
          <p:cNvPr id="4" name="Date Placeholder 3"/>
          <p:cNvSpPr>
            <a:spLocks noGrp="1"/>
          </p:cNvSpPr>
          <p:nvPr>
            <p:ph type="dt" sz="half" idx="10"/>
          </p:nvPr>
        </p:nvSpPr>
        <p:spPr/>
        <p:txBody>
          <a:bodyPr/>
          <a:lstStyle/>
          <a:p>
            <a:fld id="{2B12B06D-4C5B-8D4F-955F-7DF9BA801E4E}"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192243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Content Placeholder 2"/>
          <p:cNvSpPr>
            <a:spLocks noGrp="1"/>
          </p:cNvSpPr>
          <p:nvPr>
            <p:ph sz="half" idx="1"/>
          </p:nvPr>
        </p:nvSpPr>
        <p:spPr>
          <a:xfrm>
            <a:off x="2322592" y="4573352"/>
            <a:ext cx="20516228" cy="12933624"/>
          </a:xfrm>
        </p:spPr>
        <p:txBody>
          <a:bodyPr/>
          <a:lstStyle>
            <a:lvl1pPr>
              <a:defRPr sz="14200"/>
            </a:lvl1pPr>
            <a:lvl2pPr>
              <a:defRPr sz="12200"/>
            </a:lvl2pPr>
            <a:lvl3pPr>
              <a:defRPr sz="10200"/>
            </a:lvl3pPr>
            <a:lvl4pPr>
              <a:defRPr sz="9100"/>
            </a:lvl4pPr>
            <a:lvl5pPr>
              <a:defRPr sz="9100"/>
            </a:lvl5pPr>
            <a:lvl6pPr>
              <a:defRPr sz="9100"/>
            </a:lvl6pPr>
            <a:lvl7pPr>
              <a:defRPr sz="9100"/>
            </a:lvl7pPr>
            <a:lvl8pPr>
              <a:defRPr sz="9100"/>
            </a:lvl8pPr>
            <a:lvl9pPr>
              <a:defRPr sz="91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Content Placeholder 3"/>
          <p:cNvSpPr>
            <a:spLocks noGrp="1"/>
          </p:cNvSpPr>
          <p:nvPr>
            <p:ph sz="half" idx="2"/>
          </p:nvPr>
        </p:nvSpPr>
        <p:spPr>
          <a:xfrm>
            <a:off x="23613018" y="4573352"/>
            <a:ext cx="20516228" cy="12933624"/>
          </a:xfrm>
        </p:spPr>
        <p:txBody>
          <a:bodyPr/>
          <a:lstStyle>
            <a:lvl1pPr>
              <a:defRPr sz="14200"/>
            </a:lvl1pPr>
            <a:lvl2pPr>
              <a:defRPr sz="12200"/>
            </a:lvl2pPr>
            <a:lvl3pPr>
              <a:defRPr sz="10200"/>
            </a:lvl3pPr>
            <a:lvl4pPr>
              <a:defRPr sz="9100"/>
            </a:lvl4pPr>
            <a:lvl5pPr>
              <a:defRPr sz="9100"/>
            </a:lvl5pPr>
            <a:lvl6pPr>
              <a:defRPr sz="9100"/>
            </a:lvl6pPr>
            <a:lvl7pPr>
              <a:defRPr sz="9100"/>
            </a:lvl7pPr>
            <a:lvl8pPr>
              <a:defRPr sz="9100"/>
            </a:lvl8pPr>
            <a:lvl9pPr>
              <a:defRPr sz="91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Date Placeholder 4"/>
          <p:cNvSpPr>
            <a:spLocks noGrp="1"/>
          </p:cNvSpPr>
          <p:nvPr>
            <p:ph type="dt" sz="half" idx="10"/>
          </p:nvPr>
        </p:nvSpPr>
        <p:spPr/>
        <p:txBody>
          <a:bodyPr/>
          <a:lstStyle/>
          <a:p>
            <a:fld id="{2B12B06D-4C5B-8D4F-955F-7DF9BA801E4E}"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210604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2592" y="1046551"/>
            <a:ext cx="41806654" cy="4355571"/>
          </a:xfrm>
        </p:spPr>
        <p:txBody>
          <a:bodyPr/>
          <a:lstStyle>
            <a:lvl1pPr>
              <a:defRPr/>
            </a:lvl1pPr>
          </a:lstStyle>
          <a:p>
            <a:r>
              <a:rPr lang="hu-HU"/>
              <a:t>Click to edit Master title style</a:t>
            </a:r>
            <a:endParaRPr lang="en-US"/>
          </a:p>
        </p:txBody>
      </p:sp>
      <p:sp>
        <p:nvSpPr>
          <p:cNvPr id="3" name="Text Placeholder 2"/>
          <p:cNvSpPr>
            <a:spLocks noGrp="1"/>
          </p:cNvSpPr>
          <p:nvPr>
            <p:ph type="body" idx="1"/>
          </p:nvPr>
        </p:nvSpPr>
        <p:spPr>
          <a:xfrm>
            <a:off x="2322592" y="5849777"/>
            <a:ext cx="20524296" cy="2437910"/>
          </a:xfrm>
        </p:spPr>
        <p:txBody>
          <a:bodyPr anchor="b"/>
          <a:lstStyle>
            <a:lvl1pPr marL="0" indent="0">
              <a:buNone/>
              <a:defRPr sz="12200" b="1"/>
            </a:lvl1pPr>
            <a:lvl2pPr marL="2322713" indent="0">
              <a:buNone/>
              <a:defRPr sz="10200" b="1"/>
            </a:lvl2pPr>
            <a:lvl3pPr marL="4645426" indent="0">
              <a:buNone/>
              <a:defRPr sz="9100" b="1"/>
            </a:lvl3pPr>
            <a:lvl4pPr marL="6968139" indent="0">
              <a:buNone/>
              <a:defRPr sz="8100" b="1"/>
            </a:lvl4pPr>
            <a:lvl5pPr marL="9290853" indent="0">
              <a:buNone/>
              <a:defRPr sz="8100" b="1"/>
            </a:lvl5pPr>
            <a:lvl6pPr marL="11613566" indent="0">
              <a:buNone/>
              <a:defRPr sz="8100" b="1"/>
            </a:lvl6pPr>
            <a:lvl7pPr marL="13936279" indent="0">
              <a:buNone/>
              <a:defRPr sz="8100" b="1"/>
            </a:lvl7pPr>
            <a:lvl8pPr marL="16258992" indent="0">
              <a:buNone/>
              <a:defRPr sz="8100" b="1"/>
            </a:lvl8pPr>
            <a:lvl9pPr marL="18581705" indent="0">
              <a:buNone/>
              <a:defRPr sz="8100" b="1"/>
            </a:lvl9pPr>
          </a:lstStyle>
          <a:p>
            <a:pPr lvl="0"/>
            <a:r>
              <a:rPr lang="hu-HU"/>
              <a:t>Click to edit Master text styles</a:t>
            </a:r>
          </a:p>
        </p:txBody>
      </p:sp>
      <p:sp>
        <p:nvSpPr>
          <p:cNvPr id="4" name="Content Placeholder 3"/>
          <p:cNvSpPr>
            <a:spLocks noGrp="1"/>
          </p:cNvSpPr>
          <p:nvPr>
            <p:ph sz="half" idx="2"/>
          </p:nvPr>
        </p:nvSpPr>
        <p:spPr>
          <a:xfrm>
            <a:off x="2322592" y="8287682"/>
            <a:ext cx="20524296" cy="15056968"/>
          </a:xfrm>
        </p:spPr>
        <p:txBody>
          <a:bodyPr/>
          <a:lstStyle>
            <a:lvl1pPr>
              <a:defRPr sz="12200"/>
            </a:lvl1pPr>
            <a:lvl2pPr>
              <a:defRPr sz="10200"/>
            </a:lvl2pPr>
            <a:lvl3pPr>
              <a:defRPr sz="9100"/>
            </a:lvl3pPr>
            <a:lvl4pPr>
              <a:defRPr sz="8100"/>
            </a:lvl4pPr>
            <a:lvl5pPr>
              <a:defRPr sz="8100"/>
            </a:lvl5pPr>
            <a:lvl6pPr>
              <a:defRPr sz="8100"/>
            </a:lvl6pPr>
            <a:lvl7pPr>
              <a:defRPr sz="8100"/>
            </a:lvl7pPr>
            <a:lvl8pPr>
              <a:defRPr sz="8100"/>
            </a:lvl8pPr>
            <a:lvl9pPr>
              <a:defRPr sz="81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Text Placeholder 4"/>
          <p:cNvSpPr>
            <a:spLocks noGrp="1"/>
          </p:cNvSpPr>
          <p:nvPr>
            <p:ph type="body" sz="quarter" idx="3"/>
          </p:nvPr>
        </p:nvSpPr>
        <p:spPr>
          <a:xfrm>
            <a:off x="23596896" y="5849777"/>
            <a:ext cx="20532358" cy="2437910"/>
          </a:xfrm>
        </p:spPr>
        <p:txBody>
          <a:bodyPr anchor="b"/>
          <a:lstStyle>
            <a:lvl1pPr marL="0" indent="0">
              <a:buNone/>
              <a:defRPr sz="12200" b="1"/>
            </a:lvl1pPr>
            <a:lvl2pPr marL="2322713" indent="0">
              <a:buNone/>
              <a:defRPr sz="10200" b="1"/>
            </a:lvl2pPr>
            <a:lvl3pPr marL="4645426" indent="0">
              <a:buNone/>
              <a:defRPr sz="9100" b="1"/>
            </a:lvl3pPr>
            <a:lvl4pPr marL="6968139" indent="0">
              <a:buNone/>
              <a:defRPr sz="8100" b="1"/>
            </a:lvl4pPr>
            <a:lvl5pPr marL="9290853" indent="0">
              <a:buNone/>
              <a:defRPr sz="8100" b="1"/>
            </a:lvl5pPr>
            <a:lvl6pPr marL="11613566" indent="0">
              <a:buNone/>
              <a:defRPr sz="8100" b="1"/>
            </a:lvl6pPr>
            <a:lvl7pPr marL="13936279" indent="0">
              <a:buNone/>
              <a:defRPr sz="8100" b="1"/>
            </a:lvl7pPr>
            <a:lvl8pPr marL="16258992" indent="0">
              <a:buNone/>
              <a:defRPr sz="8100" b="1"/>
            </a:lvl8pPr>
            <a:lvl9pPr marL="18581705" indent="0">
              <a:buNone/>
              <a:defRPr sz="8100" b="1"/>
            </a:lvl9pPr>
          </a:lstStyle>
          <a:p>
            <a:pPr lvl="0"/>
            <a:r>
              <a:rPr lang="hu-HU"/>
              <a:t>Click to edit Master text styles</a:t>
            </a:r>
          </a:p>
        </p:txBody>
      </p:sp>
      <p:sp>
        <p:nvSpPr>
          <p:cNvPr id="6" name="Content Placeholder 5"/>
          <p:cNvSpPr>
            <a:spLocks noGrp="1"/>
          </p:cNvSpPr>
          <p:nvPr>
            <p:ph sz="quarter" idx="4"/>
          </p:nvPr>
        </p:nvSpPr>
        <p:spPr>
          <a:xfrm>
            <a:off x="23596896" y="8287682"/>
            <a:ext cx="20532358" cy="15056968"/>
          </a:xfrm>
        </p:spPr>
        <p:txBody>
          <a:bodyPr/>
          <a:lstStyle>
            <a:lvl1pPr>
              <a:defRPr sz="12200"/>
            </a:lvl1pPr>
            <a:lvl2pPr>
              <a:defRPr sz="10200"/>
            </a:lvl2pPr>
            <a:lvl3pPr>
              <a:defRPr sz="9100"/>
            </a:lvl3pPr>
            <a:lvl4pPr>
              <a:defRPr sz="8100"/>
            </a:lvl4pPr>
            <a:lvl5pPr>
              <a:defRPr sz="8100"/>
            </a:lvl5pPr>
            <a:lvl6pPr>
              <a:defRPr sz="8100"/>
            </a:lvl6pPr>
            <a:lvl7pPr>
              <a:defRPr sz="8100"/>
            </a:lvl7pPr>
            <a:lvl8pPr>
              <a:defRPr sz="8100"/>
            </a:lvl8pPr>
            <a:lvl9pPr>
              <a:defRPr sz="81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7" name="Date Placeholder 6"/>
          <p:cNvSpPr>
            <a:spLocks noGrp="1"/>
          </p:cNvSpPr>
          <p:nvPr>
            <p:ph type="dt" sz="half" idx="10"/>
          </p:nvPr>
        </p:nvSpPr>
        <p:spPr/>
        <p:txBody>
          <a:bodyPr/>
          <a:lstStyle/>
          <a:p>
            <a:fld id="{2B12B06D-4C5B-8D4F-955F-7DF9BA801E4E}"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10025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Date Placeholder 2"/>
          <p:cNvSpPr>
            <a:spLocks noGrp="1"/>
          </p:cNvSpPr>
          <p:nvPr>
            <p:ph type="dt" sz="half" idx="10"/>
          </p:nvPr>
        </p:nvSpPr>
        <p:spPr/>
        <p:txBody>
          <a:bodyPr/>
          <a:lstStyle/>
          <a:p>
            <a:fld id="{2B12B06D-4C5B-8D4F-955F-7DF9BA801E4E}"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383935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2B06D-4C5B-8D4F-955F-7DF9BA801E4E}"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389097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2599" y="1040495"/>
            <a:ext cx="15282335" cy="4428166"/>
          </a:xfrm>
        </p:spPr>
        <p:txBody>
          <a:bodyPr anchor="b"/>
          <a:lstStyle>
            <a:lvl1pPr algn="l">
              <a:defRPr sz="10200" b="1"/>
            </a:lvl1pPr>
          </a:lstStyle>
          <a:p>
            <a:r>
              <a:rPr lang="hu-HU"/>
              <a:t>Click to edit Master title style</a:t>
            </a:r>
            <a:endParaRPr lang="en-US"/>
          </a:p>
        </p:txBody>
      </p:sp>
      <p:sp>
        <p:nvSpPr>
          <p:cNvPr id="3" name="Content Placeholder 2"/>
          <p:cNvSpPr>
            <a:spLocks noGrp="1"/>
          </p:cNvSpPr>
          <p:nvPr>
            <p:ph idx="1"/>
          </p:nvPr>
        </p:nvSpPr>
        <p:spPr>
          <a:xfrm>
            <a:off x="18161378" y="1040503"/>
            <a:ext cx="25967868" cy="22304155"/>
          </a:xfrm>
        </p:spPr>
        <p:txBody>
          <a:bodyPr/>
          <a:lstStyle>
            <a:lvl1pPr>
              <a:defRPr sz="16300"/>
            </a:lvl1pPr>
            <a:lvl2pPr>
              <a:defRPr sz="14200"/>
            </a:lvl2pPr>
            <a:lvl3pPr>
              <a:defRPr sz="12200"/>
            </a:lvl3pPr>
            <a:lvl4pPr>
              <a:defRPr sz="10200"/>
            </a:lvl4pPr>
            <a:lvl5pPr>
              <a:defRPr sz="10200"/>
            </a:lvl5pPr>
            <a:lvl6pPr>
              <a:defRPr sz="10200"/>
            </a:lvl6pPr>
            <a:lvl7pPr>
              <a:defRPr sz="10200"/>
            </a:lvl7pPr>
            <a:lvl8pPr>
              <a:defRPr sz="10200"/>
            </a:lvl8pPr>
            <a:lvl9pPr>
              <a:defRPr sz="102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Text Placeholder 3"/>
          <p:cNvSpPr>
            <a:spLocks noGrp="1"/>
          </p:cNvSpPr>
          <p:nvPr>
            <p:ph type="body" sz="half" idx="2"/>
          </p:nvPr>
        </p:nvSpPr>
        <p:spPr>
          <a:xfrm>
            <a:off x="2322599" y="5468669"/>
            <a:ext cx="15282335" cy="17875989"/>
          </a:xfrm>
        </p:spPr>
        <p:txBody>
          <a:bodyPr/>
          <a:lstStyle>
            <a:lvl1pPr marL="0" indent="0">
              <a:buNone/>
              <a:defRPr sz="7100"/>
            </a:lvl1pPr>
            <a:lvl2pPr marL="2322713" indent="0">
              <a:buNone/>
              <a:defRPr sz="6100"/>
            </a:lvl2pPr>
            <a:lvl3pPr marL="4645426" indent="0">
              <a:buNone/>
              <a:defRPr sz="5100"/>
            </a:lvl3pPr>
            <a:lvl4pPr marL="6968139" indent="0">
              <a:buNone/>
              <a:defRPr sz="4600"/>
            </a:lvl4pPr>
            <a:lvl5pPr marL="9290853" indent="0">
              <a:buNone/>
              <a:defRPr sz="4600"/>
            </a:lvl5pPr>
            <a:lvl6pPr marL="11613566" indent="0">
              <a:buNone/>
              <a:defRPr sz="4600"/>
            </a:lvl6pPr>
            <a:lvl7pPr marL="13936279" indent="0">
              <a:buNone/>
              <a:defRPr sz="4600"/>
            </a:lvl7pPr>
            <a:lvl8pPr marL="16258992" indent="0">
              <a:buNone/>
              <a:defRPr sz="4600"/>
            </a:lvl8pPr>
            <a:lvl9pPr marL="18581705" indent="0">
              <a:buNone/>
              <a:defRPr sz="4600"/>
            </a:lvl9pPr>
          </a:lstStyle>
          <a:p>
            <a:pPr lvl="0"/>
            <a:r>
              <a:rPr lang="hu-HU"/>
              <a:t>Click to edit Master text styles</a:t>
            </a:r>
          </a:p>
        </p:txBody>
      </p:sp>
      <p:sp>
        <p:nvSpPr>
          <p:cNvPr id="5" name="Date Placeholder 4"/>
          <p:cNvSpPr>
            <a:spLocks noGrp="1"/>
          </p:cNvSpPr>
          <p:nvPr>
            <p:ph type="dt" sz="half" idx="10"/>
          </p:nvPr>
        </p:nvSpPr>
        <p:spPr/>
        <p:txBody>
          <a:bodyPr/>
          <a:lstStyle/>
          <a:p>
            <a:fld id="{2B12B06D-4C5B-8D4F-955F-7DF9BA801E4E}"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87943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04885" y="18293397"/>
            <a:ext cx="27871103" cy="2159642"/>
          </a:xfrm>
        </p:spPr>
        <p:txBody>
          <a:bodyPr anchor="b"/>
          <a:lstStyle>
            <a:lvl1pPr algn="l">
              <a:defRPr sz="10200" b="1"/>
            </a:lvl1pPr>
          </a:lstStyle>
          <a:p>
            <a:r>
              <a:rPr lang="hu-HU"/>
              <a:t>Click to edit Master title style</a:t>
            </a:r>
            <a:endParaRPr lang="en-US"/>
          </a:p>
        </p:txBody>
      </p:sp>
      <p:sp>
        <p:nvSpPr>
          <p:cNvPr id="3" name="Picture Placeholder 2"/>
          <p:cNvSpPr>
            <a:spLocks noGrp="1"/>
          </p:cNvSpPr>
          <p:nvPr>
            <p:ph type="pic" idx="1"/>
          </p:nvPr>
        </p:nvSpPr>
        <p:spPr>
          <a:xfrm>
            <a:off x="9104885" y="2335069"/>
            <a:ext cx="27871103" cy="15680055"/>
          </a:xfrm>
        </p:spPr>
        <p:txBody>
          <a:bodyPr/>
          <a:lstStyle>
            <a:lvl1pPr marL="0" indent="0">
              <a:buNone/>
              <a:defRPr sz="16300"/>
            </a:lvl1pPr>
            <a:lvl2pPr marL="2322713" indent="0">
              <a:buNone/>
              <a:defRPr sz="14200"/>
            </a:lvl2pPr>
            <a:lvl3pPr marL="4645426" indent="0">
              <a:buNone/>
              <a:defRPr sz="12200"/>
            </a:lvl3pPr>
            <a:lvl4pPr marL="6968139" indent="0">
              <a:buNone/>
              <a:defRPr sz="10200"/>
            </a:lvl4pPr>
            <a:lvl5pPr marL="9290853" indent="0">
              <a:buNone/>
              <a:defRPr sz="10200"/>
            </a:lvl5pPr>
            <a:lvl6pPr marL="11613566" indent="0">
              <a:buNone/>
              <a:defRPr sz="10200"/>
            </a:lvl6pPr>
            <a:lvl7pPr marL="13936279" indent="0">
              <a:buNone/>
              <a:defRPr sz="10200"/>
            </a:lvl7pPr>
            <a:lvl8pPr marL="16258992" indent="0">
              <a:buNone/>
              <a:defRPr sz="10200"/>
            </a:lvl8pPr>
            <a:lvl9pPr marL="18581705" indent="0">
              <a:buNone/>
              <a:defRPr sz="10200"/>
            </a:lvl9pPr>
          </a:lstStyle>
          <a:p>
            <a:endParaRPr lang="en-US"/>
          </a:p>
        </p:txBody>
      </p:sp>
      <p:sp>
        <p:nvSpPr>
          <p:cNvPr id="4" name="Text Placeholder 3"/>
          <p:cNvSpPr>
            <a:spLocks noGrp="1"/>
          </p:cNvSpPr>
          <p:nvPr>
            <p:ph type="body" sz="half" idx="2"/>
          </p:nvPr>
        </p:nvSpPr>
        <p:spPr>
          <a:xfrm>
            <a:off x="9104885" y="20453037"/>
            <a:ext cx="27871103" cy="3067048"/>
          </a:xfrm>
        </p:spPr>
        <p:txBody>
          <a:bodyPr/>
          <a:lstStyle>
            <a:lvl1pPr marL="0" indent="0">
              <a:buNone/>
              <a:defRPr sz="7100"/>
            </a:lvl1pPr>
            <a:lvl2pPr marL="2322713" indent="0">
              <a:buNone/>
              <a:defRPr sz="6100"/>
            </a:lvl2pPr>
            <a:lvl3pPr marL="4645426" indent="0">
              <a:buNone/>
              <a:defRPr sz="5100"/>
            </a:lvl3pPr>
            <a:lvl4pPr marL="6968139" indent="0">
              <a:buNone/>
              <a:defRPr sz="4600"/>
            </a:lvl4pPr>
            <a:lvl5pPr marL="9290853" indent="0">
              <a:buNone/>
              <a:defRPr sz="4600"/>
            </a:lvl5pPr>
            <a:lvl6pPr marL="11613566" indent="0">
              <a:buNone/>
              <a:defRPr sz="4600"/>
            </a:lvl6pPr>
            <a:lvl7pPr marL="13936279" indent="0">
              <a:buNone/>
              <a:defRPr sz="4600"/>
            </a:lvl7pPr>
            <a:lvl8pPr marL="16258992" indent="0">
              <a:buNone/>
              <a:defRPr sz="4600"/>
            </a:lvl8pPr>
            <a:lvl9pPr marL="18581705" indent="0">
              <a:buNone/>
              <a:defRPr sz="4600"/>
            </a:lvl9pPr>
          </a:lstStyle>
          <a:p>
            <a:pPr lvl="0"/>
            <a:r>
              <a:rPr lang="hu-HU"/>
              <a:t>Click to edit Master text styles</a:t>
            </a:r>
          </a:p>
        </p:txBody>
      </p:sp>
      <p:sp>
        <p:nvSpPr>
          <p:cNvPr id="5" name="Date Placeholder 4"/>
          <p:cNvSpPr>
            <a:spLocks noGrp="1"/>
          </p:cNvSpPr>
          <p:nvPr>
            <p:ph type="dt" sz="half" idx="10"/>
          </p:nvPr>
        </p:nvSpPr>
        <p:spPr/>
        <p:txBody>
          <a:bodyPr/>
          <a:lstStyle/>
          <a:p>
            <a:fld id="{2B12B06D-4C5B-8D4F-955F-7DF9BA801E4E}"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A1CF5-0286-7A40-879A-48313EDD3777}" type="slidenum">
              <a:rPr lang="en-US" smtClean="0"/>
              <a:t>‹#›</a:t>
            </a:fld>
            <a:endParaRPr lang="en-US"/>
          </a:p>
        </p:txBody>
      </p:sp>
    </p:spTree>
    <p:extLst>
      <p:ext uri="{BB962C8B-B14F-4D97-AF65-F5344CB8AC3E}">
        <p14:creationId xmlns:p14="http://schemas.microsoft.com/office/powerpoint/2010/main" val="239487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2592" y="1046551"/>
            <a:ext cx="41806654" cy="4355571"/>
          </a:xfrm>
          <a:prstGeom prst="rect">
            <a:avLst/>
          </a:prstGeom>
        </p:spPr>
        <p:txBody>
          <a:bodyPr vert="horz" lIns="464543" tIns="232271" rIns="464543" bIns="232271" rtlCol="0" anchor="ctr">
            <a:normAutofit/>
          </a:bodyPr>
          <a:lstStyle/>
          <a:p>
            <a:r>
              <a:rPr lang="hu-HU"/>
              <a:t>Click to edit Master title style</a:t>
            </a:r>
            <a:endParaRPr lang="en-US"/>
          </a:p>
        </p:txBody>
      </p:sp>
      <p:sp>
        <p:nvSpPr>
          <p:cNvPr id="3" name="Text Placeholder 2"/>
          <p:cNvSpPr>
            <a:spLocks noGrp="1"/>
          </p:cNvSpPr>
          <p:nvPr>
            <p:ph type="body" idx="1"/>
          </p:nvPr>
        </p:nvSpPr>
        <p:spPr>
          <a:xfrm>
            <a:off x="2322592" y="6097804"/>
            <a:ext cx="41806654" cy="17246851"/>
          </a:xfrm>
          <a:prstGeom prst="rect">
            <a:avLst/>
          </a:prstGeom>
        </p:spPr>
        <p:txBody>
          <a:bodyPr vert="horz" lIns="464543" tIns="232271" rIns="464543" bIns="232271" rtlCol="0">
            <a:normAutofit/>
          </a:body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2"/>
          </p:nvPr>
        </p:nvSpPr>
        <p:spPr>
          <a:xfrm>
            <a:off x="2322592" y="24221816"/>
            <a:ext cx="10838762" cy="1391364"/>
          </a:xfrm>
          <a:prstGeom prst="rect">
            <a:avLst/>
          </a:prstGeom>
        </p:spPr>
        <p:txBody>
          <a:bodyPr vert="horz" lIns="464543" tIns="232271" rIns="464543" bIns="232271" rtlCol="0" anchor="ctr"/>
          <a:lstStyle>
            <a:lvl1pPr algn="l">
              <a:defRPr sz="6100">
                <a:solidFill>
                  <a:schemeClr val="tx1">
                    <a:tint val="75000"/>
                  </a:schemeClr>
                </a:solidFill>
              </a:defRPr>
            </a:lvl1pPr>
          </a:lstStyle>
          <a:p>
            <a:fld id="{2B12B06D-4C5B-8D4F-955F-7DF9BA801E4E}" type="datetimeFigureOut">
              <a:rPr lang="en-US" smtClean="0"/>
              <a:t>6/29/2022</a:t>
            </a:fld>
            <a:endParaRPr lang="en-US"/>
          </a:p>
        </p:txBody>
      </p:sp>
      <p:sp>
        <p:nvSpPr>
          <p:cNvPr id="5" name="Footer Placeholder 4"/>
          <p:cNvSpPr>
            <a:spLocks noGrp="1"/>
          </p:cNvSpPr>
          <p:nvPr>
            <p:ph type="ftr" sz="quarter" idx="3"/>
          </p:nvPr>
        </p:nvSpPr>
        <p:spPr>
          <a:xfrm>
            <a:off x="15871045" y="24221816"/>
            <a:ext cx="14709749" cy="1391364"/>
          </a:xfrm>
          <a:prstGeom prst="rect">
            <a:avLst/>
          </a:prstGeom>
        </p:spPr>
        <p:txBody>
          <a:bodyPr vert="horz" lIns="464543" tIns="232271" rIns="464543" bIns="232271" rtlCol="0" anchor="ctr"/>
          <a:lstStyle>
            <a:lvl1pPr algn="ctr">
              <a:defRPr sz="6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290484" y="24221816"/>
            <a:ext cx="10838762" cy="1391364"/>
          </a:xfrm>
          <a:prstGeom prst="rect">
            <a:avLst/>
          </a:prstGeom>
        </p:spPr>
        <p:txBody>
          <a:bodyPr vert="horz" lIns="464543" tIns="232271" rIns="464543" bIns="232271" rtlCol="0" anchor="ctr"/>
          <a:lstStyle>
            <a:lvl1pPr algn="r">
              <a:defRPr sz="6100">
                <a:solidFill>
                  <a:schemeClr val="tx1">
                    <a:tint val="75000"/>
                  </a:schemeClr>
                </a:solidFill>
              </a:defRPr>
            </a:lvl1pPr>
          </a:lstStyle>
          <a:p>
            <a:fld id="{4CEA1CF5-0286-7A40-879A-48313EDD3777}" type="slidenum">
              <a:rPr lang="en-US" smtClean="0"/>
              <a:t>‹#›</a:t>
            </a:fld>
            <a:endParaRPr lang="en-US"/>
          </a:p>
        </p:txBody>
      </p:sp>
    </p:spTree>
    <p:extLst>
      <p:ext uri="{BB962C8B-B14F-4D97-AF65-F5344CB8AC3E}">
        <p14:creationId xmlns:p14="http://schemas.microsoft.com/office/powerpoint/2010/main" val="180759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22713" rtl="0" eaLnBrk="1" latinLnBrk="0" hangingPunct="1">
        <a:spcBef>
          <a:spcPct val="0"/>
        </a:spcBef>
        <a:buNone/>
        <a:defRPr sz="22400" kern="1200">
          <a:solidFill>
            <a:schemeClr val="tx1"/>
          </a:solidFill>
          <a:latin typeface="+mj-lt"/>
          <a:ea typeface="+mj-ea"/>
          <a:cs typeface="+mj-cs"/>
        </a:defRPr>
      </a:lvl1pPr>
    </p:titleStyle>
    <p:bodyStyle>
      <a:lvl1pPr marL="1742035" indent="-1742035" algn="l" defTabSz="2322713" rtl="0" eaLnBrk="1" latinLnBrk="0" hangingPunct="1">
        <a:spcBef>
          <a:spcPct val="20000"/>
        </a:spcBef>
        <a:buFont typeface="Arial"/>
        <a:buChar char="•"/>
        <a:defRPr sz="16300" kern="1200">
          <a:solidFill>
            <a:schemeClr val="tx1"/>
          </a:solidFill>
          <a:latin typeface="+mn-lt"/>
          <a:ea typeface="+mn-ea"/>
          <a:cs typeface="+mn-cs"/>
        </a:defRPr>
      </a:lvl1pPr>
      <a:lvl2pPr marL="3774409" indent="-1451696" algn="l" defTabSz="2322713" rtl="0" eaLnBrk="1" latinLnBrk="0" hangingPunct="1">
        <a:spcBef>
          <a:spcPct val="20000"/>
        </a:spcBef>
        <a:buFont typeface="Arial"/>
        <a:buChar char="–"/>
        <a:defRPr sz="14200" kern="1200">
          <a:solidFill>
            <a:schemeClr val="tx1"/>
          </a:solidFill>
          <a:latin typeface="+mn-lt"/>
          <a:ea typeface="+mn-ea"/>
          <a:cs typeface="+mn-cs"/>
        </a:defRPr>
      </a:lvl2pPr>
      <a:lvl3pPr marL="5806783" indent="-1161357" algn="l" defTabSz="2322713" rtl="0" eaLnBrk="1" latinLnBrk="0" hangingPunct="1">
        <a:spcBef>
          <a:spcPct val="20000"/>
        </a:spcBef>
        <a:buFont typeface="Arial"/>
        <a:buChar char="•"/>
        <a:defRPr sz="12200" kern="1200">
          <a:solidFill>
            <a:schemeClr val="tx1"/>
          </a:solidFill>
          <a:latin typeface="+mn-lt"/>
          <a:ea typeface="+mn-ea"/>
          <a:cs typeface="+mn-cs"/>
        </a:defRPr>
      </a:lvl3pPr>
      <a:lvl4pPr marL="8129496" indent="-1161357" algn="l" defTabSz="2322713" rtl="0" eaLnBrk="1" latinLnBrk="0" hangingPunct="1">
        <a:spcBef>
          <a:spcPct val="20000"/>
        </a:spcBef>
        <a:buFont typeface="Arial"/>
        <a:buChar char="–"/>
        <a:defRPr sz="10200" kern="1200">
          <a:solidFill>
            <a:schemeClr val="tx1"/>
          </a:solidFill>
          <a:latin typeface="+mn-lt"/>
          <a:ea typeface="+mn-ea"/>
          <a:cs typeface="+mn-cs"/>
        </a:defRPr>
      </a:lvl4pPr>
      <a:lvl5pPr marL="10452209" indent="-1161357" algn="l" defTabSz="2322713" rtl="0" eaLnBrk="1" latinLnBrk="0" hangingPunct="1">
        <a:spcBef>
          <a:spcPct val="20000"/>
        </a:spcBef>
        <a:buFont typeface="Arial"/>
        <a:buChar char="»"/>
        <a:defRPr sz="10200" kern="1200">
          <a:solidFill>
            <a:schemeClr val="tx1"/>
          </a:solidFill>
          <a:latin typeface="+mn-lt"/>
          <a:ea typeface="+mn-ea"/>
          <a:cs typeface="+mn-cs"/>
        </a:defRPr>
      </a:lvl5pPr>
      <a:lvl6pPr marL="12774922" indent="-1161357" algn="l" defTabSz="2322713" rtl="0" eaLnBrk="1" latinLnBrk="0" hangingPunct="1">
        <a:spcBef>
          <a:spcPct val="20000"/>
        </a:spcBef>
        <a:buFont typeface="Arial"/>
        <a:buChar char="•"/>
        <a:defRPr sz="10200" kern="1200">
          <a:solidFill>
            <a:schemeClr val="tx1"/>
          </a:solidFill>
          <a:latin typeface="+mn-lt"/>
          <a:ea typeface="+mn-ea"/>
          <a:cs typeface="+mn-cs"/>
        </a:defRPr>
      </a:lvl6pPr>
      <a:lvl7pPr marL="15097636" indent="-1161357" algn="l" defTabSz="2322713" rtl="0" eaLnBrk="1" latinLnBrk="0" hangingPunct="1">
        <a:spcBef>
          <a:spcPct val="20000"/>
        </a:spcBef>
        <a:buFont typeface="Arial"/>
        <a:buChar char="•"/>
        <a:defRPr sz="10200" kern="1200">
          <a:solidFill>
            <a:schemeClr val="tx1"/>
          </a:solidFill>
          <a:latin typeface="+mn-lt"/>
          <a:ea typeface="+mn-ea"/>
          <a:cs typeface="+mn-cs"/>
        </a:defRPr>
      </a:lvl7pPr>
      <a:lvl8pPr marL="17420349" indent="-1161357" algn="l" defTabSz="2322713" rtl="0" eaLnBrk="1" latinLnBrk="0" hangingPunct="1">
        <a:spcBef>
          <a:spcPct val="20000"/>
        </a:spcBef>
        <a:buFont typeface="Arial"/>
        <a:buChar char="•"/>
        <a:defRPr sz="10200" kern="1200">
          <a:solidFill>
            <a:schemeClr val="tx1"/>
          </a:solidFill>
          <a:latin typeface="+mn-lt"/>
          <a:ea typeface="+mn-ea"/>
          <a:cs typeface="+mn-cs"/>
        </a:defRPr>
      </a:lvl8pPr>
      <a:lvl9pPr marL="19743062" indent="-1161357" algn="l" defTabSz="2322713" rtl="0" eaLnBrk="1" latinLnBrk="0" hangingPunct="1">
        <a:spcBef>
          <a:spcPct val="20000"/>
        </a:spcBef>
        <a:buFont typeface="Arial"/>
        <a:buChar char="•"/>
        <a:defRPr sz="10200" kern="1200">
          <a:solidFill>
            <a:schemeClr val="tx1"/>
          </a:solidFill>
          <a:latin typeface="+mn-lt"/>
          <a:ea typeface="+mn-ea"/>
          <a:cs typeface="+mn-cs"/>
        </a:defRPr>
      </a:lvl9pPr>
    </p:bodyStyle>
    <p:otherStyle>
      <a:defPPr>
        <a:defRPr lang="en-US"/>
      </a:defPPr>
      <a:lvl1pPr marL="0" algn="l" defTabSz="2322713" rtl="0" eaLnBrk="1" latinLnBrk="0" hangingPunct="1">
        <a:defRPr sz="9100" kern="1200">
          <a:solidFill>
            <a:schemeClr val="tx1"/>
          </a:solidFill>
          <a:latin typeface="+mn-lt"/>
          <a:ea typeface="+mn-ea"/>
          <a:cs typeface="+mn-cs"/>
        </a:defRPr>
      </a:lvl1pPr>
      <a:lvl2pPr marL="2322713" algn="l" defTabSz="2322713" rtl="0" eaLnBrk="1" latinLnBrk="0" hangingPunct="1">
        <a:defRPr sz="9100" kern="1200">
          <a:solidFill>
            <a:schemeClr val="tx1"/>
          </a:solidFill>
          <a:latin typeface="+mn-lt"/>
          <a:ea typeface="+mn-ea"/>
          <a:cs typeface="+mn-cs"/>
        </a:defRPr>
      </a:lvl2pPr>
      <a:lvl3pPr marL="4645426" algn="l" defTabSz="2322713" rtl="0" eaLnBrk="1" latinLnBrk="0" hangingPunct="1">
        <a:defRPr sz="9100" kern="1200">
          <a:solidFill>
            <a:schemeClr val="tx1"/>
          </a:solidFill>
          <a:latin typeface="+mn-lt"/>
          <a:ea typeface="+mn-ea"/>
          <a:cs typeface="+mn-cs"/>
        </a:defRPr>
      </a:lvl3pPr>
      <a:lvl4pPr marL="6968139" algn="l" defTabSz="2322713" rtl="0" eaLnBrk="1" latinLnBrk="0" hangingPunct="1">
        <a:defRPr sz="9100" kern="1200">
          <a:solidFill>
            <a:schemeClr val="tx1"/>
          </a:solidFill>
          <a:latin typeface="+mn-lt"/>
          <a:ea typeface="+mn-ea"/>
          <a:cs typeface="+mn-cs"/>
        </a:defRPr>
      </a:lvl4pPr>
      <a:lvl5pPr marL="9290853" algn="l" defTabSz="2322713" rtl="0" eaLnBrk="1" latinLnBrk="0" hangingPunct="1">
        <a:defRPr sz="9100" kern="1200">
          <a:solidFill>
            <a:schemeClr val="tx1"/>
          </a:solidFill>
          <a:latin typeface="+mn-lt"/>
          <a:ea typeface="+mn-ea"/>
          <a:cs typeface="+mn-cs"/>
        </a:defRPr>
      </a:lvl5pPr>
      <a:lvl6pPr marL="11613566" algn="l" defTabSz="2322713" rtl="0" eaLnBrk="1" latinLnBrk="0" hangingPunct="1">
        <a:defRPr sz="9100" kern="1200">
          <a:solidFill>
            <a:schemeClr val="tx1"/>
          </a:solidFill>
          <a:latin typeface="+mn-lt"/>
          <a:ea typeface="+mn-ea"/>
          <a:cs typeface="+mn-cs"/>
        </a:defRPr>
      </a:lvl6pPr>
      <a:lvl7pPr marL="13936279" algn="l" defTabSz="2322713" rtl="0" eaLnBrk="1" latinLnBrk="0" hangingPunct="1">
        <a:defRPr sz="9100" kern="1200">
          <a:solidFill>
            <a:schemeClr val="tx1"/>
          </a:solidFill>
          <a:latin typeface="+mn-lt"/>
          <a:ea typeface="+mn-ea"/>
          <a:cs typeface="+mn-cs"/>
        </a:defRPr>
      </a:lvl7pPr>
      <a:lvl8pPr marL="16258992" algn="l" defTabSz="2322713" rtl="0" eaLnBrk="1" latinLnBrk="0" hangingPunct="1">
        <a:defRPr sz="9100" kern="1200">
          <a:solidFill>
            <a:schemeClr val="tx1"/>
          </a:solidFill>
          <a:latin typeface="+mn-lt"/>
          <a:ea typeface="+mn-ea"/>
          <a:cs typeface="+mn-cs"/>
        </a:defRPr>
      </a:lvl8pPr>
      <a:lvl9pPr marL="18581705" algn="l" defTabSz="2322713"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endiline.h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volford.andras@digikabel.h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nfoconsulting.eu/h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ltrapack.h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46451838" cy="26133425"/>
          </a:xfrm>
          <a:prstGeom prst="rect">
            <a:avLst/>
          </a:prstGeom>
        </p:spPr>
      </p:pic>
      <p:pic>
        <p:nvPicPr>
          <p:cNvPr id="5" name="Picture 4"/>
          <p:cNvPicPr>
            <a:picLocks noChangeAspect="1"/>
          </p:cNvPicPr>
          <p:nvPr/>
        </p:nvPicPr>
        <p:blipFill>
          <a:blip r:embed="rId4"/>
          <a:srcRect/>
          <a:stretch/>
        </p:blipFill>
        <p:spPr>
          <a:xfrm>
            <a:off x="7910" y="2"/>
            <a:ext cx="46436017" cy="5339332"/>
          </a:xfrm>
          <a:prstGeom prst="rect">
            <a:avLst/>
          </a:prstGeom>
        </p:spPr>
      </p:pic>
      <p:sp>
        <p:nvSpPr>
          <p:cNvPr id="7" name="TextBox 6"/>
          <p:cNvSpPr txBox="1"/>
          <p:nvPr/>
        </p:nvSpPr>
        <p:spPr>
          <a:xfrm>
            <a:off x="8441766" y="11872934"/>
            <a:ext cx="27281235" cy="4901061"/>
          </a:xfrm>
          <a:prstGeom prst="rect">
            <a:avLst/>
          </a:prstGeom>
          <a:noFill/>
        </p:spPr>
        <p:txBody>
          <a:bodyPr wrap="square" lIns="464543" tIns="232271" rIns="464543" bIns="232271" rtlCol="0">
            <a:spAutoFit/>
          </a:bodyPr>
          <a:lstStyle/>
          <a:p>
            <a:pPr algn="ctr"/>
            <a:r>
              <a:rPr lang="hu-HU" sz="7200" b="1" dirty="0">
                <a:latin typeface="Arial Bold"/>
                <a:cs typeface="Arial Bold"/>
              </a:rPr>
              <a:t>A MEDIKÉMIA Zrt. GINOP_PLUSZ-1.2.1-21-2021-02408 azonosítószámú pályázatához kapcsolódó sajtó nyilvános projektindító esemény</a:t>
            </a:r>
          </a:p>
          <a:p>
            <a:pPr algn="ctr"/>
            <a:r>
              <a:rPr lang="hu-HU" sz="7200" b="1" dirty="0">
                <a:latin typeface="Arial Bold"/>
                <a:cs typeface="Arial Bold"/>
              </a:rPr>
              <a:t>2022.06.29.</a:t>
            </a:r>
          </a:p>
        </p:txBody>
      </p:sp>
      <p:sp>
        <p:nvSpPr>
          <p:cNvPr id="9" name="TextBox 8"/>
          <p:cNvSpPr txBox="1"/>
          <p:nvPr/>
        </p:nvSpPr>
        <p:spPr>
          <a:xfrm>
            <a:off x="4485427" y="23289718"/>
            <a:ext cx="13763511" cy="961521"/>
          </a:xfrm>
          <a:prstGeom prst="rect">
            <a:avLst/>
          </a:prstGeom>
          <a:noFill/>
        </p:spPr>
        <p:txBody>
          <a:bodyPr wrap="square" lIns="464543" tIns="232271" rIns="464543" bIns="232271" rtlCol="0">
            <a:spAutoFit/>
          </a:bodyPr>
          <a:lstStyle/>
          <a:p>
            <a:r>
              <a:rPr lang="hu-HU" sz="3200" dirty="0">
                <a:latin typeface="Arial Regular"/>
                <a:cs typeface="Arial"/>
              </a:rPr>
              <a:t>Horváth László cégvezető MEDIKÉMIA Zrt. </a:t>
            </a:r>
            <a:endParaRPr lang="en-US" sz="6600" dirty="0">
              <a:latin typeface="Arial"/>
              <a:cs typeface="Arial"/>
            </a:endParaRPr>
          </a:p>
        </p:txBody>
      </p:sp>
      <p:pic>
        <p:nvPicPr>
          <p:cNvPr id="10" name="Picture 9"/>
          <p:cNvPicPr>
            <a:picLocks noChangeAspect="1"/>
          </p:cNvPicPr>
          <p:nvPr/>
        </p:nvPicPr>
        <p:blipFill>
          <a:blip r:embed="rId5"/>
          <a:srcRect/>
          <a:stretch/>
        </p:blipFill>
        <p:spPr>
          <a:xfrm>
            <a:off x="40183303" y="22479000"/>
            <a:ext cx="3351990" cy="1278301"/>
          </a:xfrm>
          <a:prstGeom prst="rect">
            <a:avLst/>
          </a:prstGeom>
        </p:spPr>
      </p:pic>
      <p:sp>
        <p:nvSpPr>
          <p:cNvPr id="11" name="TextBox 10"/>
          <p:cNvSpPr txBox="1"/>
          <p:nvPr/>
        </p:nvSpPr>
        <p:spPr>
          <a:xfrm>
            <a:off x="11097244" y="17980103"/>
            <a:ext cx="23410248" cy="1946406"/>
          </a:xfrm>
          <a:prstGeom prst="rect">
            <a:avLst/>
          </a:prstGeom>
          <a:noFill/>
        </p:spPr>
        <p:txBody>
          <a:bodyPr wrap="square" lIns="464543" tIns="232271" rIns="464543" bIns="232271" rtlCol="0">
            <a:spAutoFit/>
          </a:bodyPr>
          <a:lstStyle/>
          <a:p>
            <a:pPr algn="ctr"/>
            <a:r>
              <a:rPr lang="hu-HU" sz="4800" dirty="0">
                <a:latin typeface="Arial Regular"/>
                <a:cs typeface="Arial Regular"/>
              </a:rPr>
              <a:t>Tűz- és robbanásveszélyes folyadékok gyártási kapacitásának bővítése a MEDIKÉMIA Zrt-nél</a:t>
            </a:r>
            <a:endParaRPr lang="en-US" dirty="0">
              <a:latin typeface="Arial Regular"/>
              <a:cs typeface="Arial Regular"/>
            </a:endParaRPr>
          </a:p>
        </p:txBody>
      </p:sp>
    </p:spTree>
    <p:extLst>
      <p:ext uri="{BB962C8B-B14F-4D97-AF65-F5344CB8AC3E}">
        <p14:creationId xmlns:p14="http://schemas.microsoft.com/office/powerpoint/2010/main" val="307579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8A924BD6-21AF-A32C-0408-F3CC10A7B393}"/>
              </a:ext>
            </a:extLst>
          </p:cNvPr>
          <p:cNvSpPr txBox="1"/>
          <p:nvPr/>
        </p:nvSpPr>
        <p:spPr>
          <a:xfrm>
            <a:off x="5275385" y="6682154"/>
            <a:ext cx="34808745" cy="23452574"/>
          </a:xfrm>
          <a:prstGeom prst="rect">
            <a:avLst/>
          </a:prstGeom>
          <a:noFill/>
        </p:spPr>
        <p:txBody>
          <a:bodyPr wrap="square">
            <a:spAutoFit/>
          </a:bodyPr>
          <a:lstStyle/>
          <a:p>
            <a:r>
              <a:rPr lang="hu-HU" sz="6600" dirty="0">
                <a:latin typeface="Arial Regular"/>
              </a:rPr>
              <a:t>Technológiai fejlesztést eredményező új eszközök beszerzése</a:t>
            </a:r>
          </a:p>
          <a:p>
            <a:endParaRPr lang="hu-HU" sz="6600" dirty="0">
              <a:latin typeface="Arial Regular"/>
            </a:endParaRPr>
          </a:p>
          <a:p>
            <a:r>
              <a:rPr lang="hu-HU" sz="6600" dirty="0">
                <a:latin typeface="Arial Regular"/>
              </a:rPr>
              <a:t>3. Projektelem: Tűz- és robbanásveszélyes folyadék töltősorhoz </a:t>
            </a:r>
            <a:r>
              <a:rPr lang="hu-HU" sz="6600" b="1" dirty="0">
                <a:latin typeface="Arial Regular"/>
              </a:rPr>
              <a:t>címkézőgép</a:t>
            </a:r>
          </a:p>
          <a:p>
            <a:r>
              <a:rPr lang="hu-HU" sz="6600" dirty="0">
                <a:latin typeface="Arial Regular"/>
              </a:rPr>
              <a:t>	Típusa: ELA-4220 kombinált címkézőgép</a:t>
            </a:r>
          </a:p>
          <a:p>
            <a:r>
              <a:rPr lang="hu-HU" sz="6600" dirty="0">
                <a:latin typeface="Arial Regular"/>
              </a:rPr>
              <a:t>	Gyártó: Endi </a:t>
            </a:r>
            <a:r>
              <a:rPr lang="hu-HU" sz="6600" dirty="0" err="1">
                <a:latin typeface="Arial Regular"/>
              </a:rPr>
              <a:t>Engineering</a:t>
            </a:r>
            <a:r>
              <a:rPr lang="hu-HU" sz="6600" dirty="0">
                <a:latin typeface="Arial Regular"/>
              </a:rPr>
              <a:t> Kft.		Lábatlan</a:t>
            </a:r>
          </a:p>
          <a:p>
            <a:r>
              <a:rPr lang="hu-HU" sz="6600" dirty="0">
                <a:latin typeface="Arial Regular"/>
              </a:rPr>
              <a:t>									</a:t>
            </a:r>
            <a:r>
              <a:rPr lang="hu-HU" sz="6600" dirty="0">
                <a:latin typeface="Arial Regular"/>
                <a:hlinkClick r:id="rId3">
                  <a:extLst>
                    <a:ext uri="{A12FA001-AC4F-418D-AE19-62706E023703}">
                      <ahyp:hlinkClr xmlns:ahyp="http://schemas.microsoft.com/office/drawing/2018/hyperlinkcolor" val="tx"/>
                    </a:ext>
                  </a:extLst>
                </a:hlinkClick>
              </a:rPr>
              <a:t>https://www.endiline.hu</a:t>
            </a:r>
            <a:endParaRPr lang="hu-HU" sz="6600" dirty="0">
              <a:latin typeface="Arial Regular"/>
            </a:endParaRPr>
          </a:p>
          <a:p>
            <a:endParaRPr lang="hu-HU" sz="6600" dirty="0">
              <a:latin typeface="Arial Regular"/>
            </a:endParaRPr>
          </a:p>
          <a:p>
            <a:r>
              <a:rPr lang="hu-HU" sz="6600" dirty="0">
                <a:latin typeface="Arial Regular"/>
              </a:rPr>
              <a:t>	A gép jellemzői:</a:t>
            </a:r>
          </a:p>
          <a:p>
            <a:r>
              <a:rPr lang="hu-HU" sz="6600" dirty="0">
                <a:latin typeface="Arial Regular"/>
              </a:rPr>
              <a:t>		öntapadó, tekercses címkék használata</a:t>
            </a:r>
          </a:p>
          <a:p>
            <a:r>
              <a:rPr lang="hu-HU" sz="6600" dirty="0">
                <a:latin typeface="Arial Regular"/>
              </a:rPr>
              <a:t>		2 db Herma H500 </a:t>
            </a:r>
            <a:r>
              <a:rPr lang="hu-HU" sz="6600" dirty="0" err="1">
                <a:latin typeface="Arial Regular"/>
              </a:rPr>
              <a:t>applikátor</a:t>
            </a:r>
            <a:endParaRPr lang="hu-HU" sz="6600" dirty="0">
              <a:latin typeface="Arial Regular"/>
            </a:endParaRPr>
          </a:p>
          <a:p>
            <a:r>
              <a:rPr lang="hu-HU" sz="6600" dirty="0">
                <a:latin typeface="Arial Regular"/>
              </a:rPr>
              <a:t>		3000 mm hosszú szállítópálya</a:t>
            </a:r>
          </a:p>
          <a:p>
            <a:r>
              <a:rPr lang="hu-HU" sz="6600" dirty="0">
                <a:latin typeface="Arial Regular"/>
              </a:rPr>
              <a:t>		egy és kétoldali címkézés</a:t>
            </a:r>
          </a:p>
          <a:p>
            <a:r>
              <a:rPr lang="hu-HU" sz="6600" dirty="0">
                <a:latin typeface="Arial Regular"/>
              </a:rPr>
              <a:t>		hengerpalást körcímkézés</a:t>
            </a:r>
          </a:p>
          <a:p>
            <a:r>
              <a:rPr lang="hu-HU" sz="6600" dirty="0">
                <a:latin typeface="Arial Regular"/>
              </a:rPr>
              <a:t>		egyenes, ívelt és ferde felületek címkézése</a:t>
            </a:r>
          </a:p>
          <a:p>
            <a:r>
              <a:rPr lang="hu-HU" sz="6600" dirty="0">
                <a:latin typeface="Arial Regular"/>
              </a:rPr>
              <a:t>		PE, PET, PVC és fém flakonok, kannák címkézése</a:t>
            </a:r>
          </a:p>
          <a:p>
            <a:r>
              <a:rPr lang="hu-HU" sz="6600" dirty="0">
                <a:latin typeface="Arial Regular"/>
              </a:rPr>
              <a:t>		címke szélesség: 15 mm – 243 mm</a:t>
            </a:r>
          </a:p>
          <a:p>
            <a:r>
              <a:rPr lang="hu-HU" sz="6600" dirty="0">
                <a:latin typeface="Arial Regular"/>
              </a:rPr>
              <a:t>		címke hosszúság. 25 mm – 350 mm</a:t>
            </a:r>
          </a:p>
          <a:p>
            <a:r>
              <a:rPr lang="hu-HU" sz="6600" dirty="0">
                <a:latin typeface="Arial Regular"/>
              </a:rPr>
              <a:t>		sebessége: 75 db/perc kétoldali címkézésnél</a:t>
            </a:r>
          </a:p>
          <a:p>
            <a:r>
              <a:rPr lang="hu-HU" sz="6600" dirty="0">
                <a:latin typeface="Arial Regular"/>
              </a:rPr>
              <a:t>		</a:t>
            </a:r>
          </a:p>
          <a:p>
            <a:endParaRPr lang="hu-HU" sz="6600" dirty="0">
              <a:latin typeface="Arial Regular"/>
            </a:endParaRPr>
          </a:p>
          <a:p>
            <a:endParaRPr lang="hu-HU" sz="6600" dirty="0">
              <a:latin typeface="Arial Regular"/>
            </a:endParaRPr>
          </a:p>
          <a:p>
            <a:endParaRPr lang="hu-HU" sz="6600" dirty="0">
              <a:latin typeface="Arial Regular"/>
            </a:endParaRPr>
          </a:p>
          <a:p>
            <a:endParaRPr lang="hu-HU" sz="6600" dirty="0">
              <a:latin typeface="Arial Regular"/>
            </a:endParaRPr>
          </a:p>
        </p:txBody>
      </p:sp>
    </p:spTree>
    <p:extLst>
      <p:ext uri="{BB962C8B-B14F-4D97-AF65-F5344CB8AC3E}">
        <p14:creationId xmlns:p14="http://schemas.microsoft.com/office/powerpoint/2010/main" val="324972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0859E377-6069-0654-864E-24DB4619CC10}"/>
              </a:ext>
            </a:extLst>
          </p:cNvPr>
          <p:cNvSpPr txBox="1"/>
          <p:nvPr/>
        </p:nvSpPr>
        <p:spPr>
          <a:xfrm>
            <a:off x="2774260" y="6327648"/>
            <a:ext cx="39364340" cy="17358598"/>
          </a:xfrm>
          <a:prstGeom prst="rect">
            <a:avLst/>
          </a:prstGeom>
          <a:noFill/>
        </p:spPr>
        <p:txBody>
          <a:bodyPr wrap="square">
            <a:spAutoFit/>
          </a:bodyPr>
          <a:lstStyle/>
          <a:p>
            <a:r>
              <a:rPr lang="hu-HU" sz="6600" dirty="0">
                <a:latin typeface="Arial Regular"/>
              </a:rPr>
              <a:t>Technológiai fejlesztést eredményező új eszközök beszerzése</a:t>
            </a:r>
          </a:p>
          <a:p>
            <a:endParaRPr lang="hu-HU" sz="6600" dirty="0">
              <a:latin typeface="Arial Regular"/>
            </a:endParaRPr>
          </a:p>
          <a:p>
            <a:r>
              <a:rPr lang="hu-HU" sz="6600" dirty="0">
                <a:latin typeface="Arial Regular"/>
              </a:rPr>
              <a:t>	4. Projektelem: </a:t>
            </a:r>
            <a:r>
              <a:rPr lang="hu-HU" sz="6600" b="1" dirty="0">
                <a:latin typeface="Arial Regular"/>
              </a:rPr>
              <a:t>Zsugorfóliás gyűjtő - csomagológép</a:t>
            </a:r>
          </a:p>
          <a:p>
            <a:r>
              <a:rPr lang="hu-HU" sz="6600" dirty="0">
                <a:latin typeface="Arial Regular"/>
              </a:rPr>
              <a:t>		Típusa: FG - 2B </a:t>
            </a:r>
          </a:p>
          <a:p>
            <a:r>
              <a:rPr lang="hu-HU" sz="6600" dirty="0">
                <a:latin typeface="Arial Regular"/>
              </a:rPr>
              <a:t>		Gyártó: GÁSPÁR - PACK KFT.				www.g-pack.hu	</a:t>
            </a:r>
          </a:p>
          <a:p>
            <a:r>
              <a:rPr lang="hu-HU" sz="6600" dirty="0">
                <a:latin typeface="Arial Regular"/>
              </a:rPr>
              <a:t>		</a:t>
            </a:r>
          </a:p>
          <a:p>
            <a:r>
              <a:rPr lang="hu-HU" sz="6600" dirty="0">
                <a:latin typeface="Arial Regular"/>
              </a:rPr>
              <a:t>	A gép jellemzői:		</a:t>
            </a:r>
          </a:p>
          <a:p>
            <a:pPr marL="5502676" lvl="2" indent="-857250">
              <a:buFont typeface="Arial" panose="020B0604020202020204" pitchFamily="34" charset="0"/>
              <a:buChar char="•"/>
            </a:pPr>
            <a:r>
              <a:rPr lang="hu-HU" sz="6600" dirty="0">
                <a:latin typeface="Arial Regular"/>
              </a:rPr>
              <a:t>Flakonok: 0,5-1,0 liter: 6-12 db/csomag; 2 liter: 6 db/csomag; 5 liter. 3 db/csomag</a:t>
            </a:r>
          </a:p>
          <a:p>
            <a:pPr marL="5502676" lvl="2" indent="-857250">
              <a:buFont typeface="Arial" panose="020B0604020202020204" pitchFamily="34" charset="0"/>
              <a:buChar char="•"/>
            </a:pPr>
            <a:r>
              <a:rPr lang="hu-HU" sz="6600" dirty="0">
                <a:latin typeface="Arial Regular"/>
              </a:rPr>
              <a:t>Gyűjtő maximum méretei: Hossza 330 mm, szélessége 430 mm, magassága 350 mm.</a:t>
            </a:r>
          </a:p>
          <a:p>
            <a:pPr marL="5502676" lvl="2" indent="-857250">
              <a:buFont typeface="Arial" panose="020B0604020202020204" pitchFamily="34" charset="0"/>
              <a:buChar char="•"/>
            </a:pPr>
            <a:r>
              <a:rPr lang="hu-HU" sz="6600" dirty="0">
                <a:latin typeface="Arial Regular"/>
              </a:rPr>
              <a:t>A gép sebessége: </a:t>
            </a:r>
            <a:r>
              <a:rPr lang="hu-HU" sz="6600" dirty="0" err="1">
                <a:latin typeface="Arial Regular"/>
              </a:rPr>
              <a:t>max</a:t>
            </a:r>
            <a:r>
              <a:rPr lang="hu-HU" sz="6600" dirty="0">
                <a:latin typeface="Arial Regular"/>
              </a:rPr>
              <a:t>. 6 gyűjtő / perc.</a:t>
            </a:r>
          </a:p>
          <a:p>
            <a:pPr marL="5502676" lvl="2" indent="-857250">
              <a:buFont typeface="Arial" panose="020B0604020202020204" pitchFamily="34" charset="0"/>
              <a:buChar char="•"/>
            </a:pPr>
            <a:r>
              <a:rPr lang="hu-HU" sz="6600" dirty="0">
                <a:latin typeface="Arial Regular"/>
              </a:rPr>
              <a:t>Vezérlés: PLC rendszerű (OMRON).</a:t>
            </a:r>
          </a:p>
          <a:p>
            <a:pPr marL="5502676" lvl="2" indent="-857250">
              <a:buFont typeface="Arial" panose="020B0604020202020204" pitchFamily="34" charset="0"/>
              <a:buChar char="•"/>
            </a:pPr>
            <a:r>
              <a:rPr lang="hu-HU" sz="6600" dirty="0">
                <a:latin typeface="Arial Regular"/>
              </a:rPr>
              <a:t>Meghajtás: Zsugor alagútban, frekvenciás vezérléssel (OMRON).</a:t>
            </a:r>
          </a:p>
          <a:p>
            <a:pPr marL="5502676" lvl="2" indent="-857250">
              <a:buFont typeface="Arial" panose="020B0604020202020204" pitchFamily="34" charset="0"/>
              <a:buChar char="•"/>
            </a:pPr>
            <a:r>
              <a:rPr lang="hu-HU" sz="6600" dirty="0">
                <a:latin typeface="Arial Regular"/>
              </a:rPr>
              <a:t>Fóliaadagolás: A két tekercsről, automatikusan történik.</a:t>
            </a:r>
          </a:p>
          <a:p>
            <a:pPr marL="5502676" lvl="2" indent="-857250">
              <a:buFont typeface="Arial" panose="020B0604020202020204" pitchFamily="34" charset="0"/>
              <a:buChar char="•"/>
            </a:pPr>
            <a:r>
              <a:rPr lang="hu-HU" sz="6600" dirty="0">
                <a:latin typeface="Arial Regular"/>
              </a:rPr>
              <a:t>A tekercs </a:t>
            </a:r>
            <a:r>
              <a:rPr lang="hu-HU" sz="6600" dirty="0" err="1">
                <a:latin typeface="Arial Regular"/>
              </a:rPr>
              <a:t>max</a:t>
            </a:r>
            <a:r>
              <a:rPr lang="hu-HU" sz="6600" dirty="0">
                <a:latin typeface="Arial Regular"/>
              </a:rPr>
              <a:t>. Ø 250 mm, cséve belső átmérő 3C”.</a:t>
            </a:r>
          </a:p>
          <a:p>
            <a:pPr marL="5502676" lvl="2" indent="-857250">
              <a:buFont typeface="Arial" panose="020B0604020202020204" pitchFamily="34" charset="0"/>
              <a:buChar char="•"/>
            </a:pPr>
            <a:r>
              <a:rPr lang="hu-HU" sz="6600" dirty="0">
                <a:latin typeface="Arial Regular"/>
              </a:rPr>
              <a:t>Termékadagolás: Az összerendezett termékeket a gép behordó pályájáról a gép automatikusan, a fóliahegesztő alá tolja.</a:t>
            </a:r>
          </a:p>
          <a:p>
            <a:pPr marL="5502676" lvl="2" indent="-857250">
              <a:buFont typeface="Arial" panose="020B0604020202020204" pitchFamily="34" charset="0"/>
              <a:buChar char="•"/>
            </a:pPr>
            <a:r>
              <a:rPr lang="hu-HU" sz="6600" dirty="0">
                <a:latin typeface="Arial Regular"/>
              </a:rPr>
              <a:t>Fóliazsugorítás: 2db LEISTER hőlégfúvó felhasználásával. </a:t>
            </a:r>
            <a:endParaRPr lang="hu-HU" dirty="0"/>
          </a:p>
        </p:txBody>
      </p:sp>
    </p:spTree>
    <p:extLst>
      <p:ext uri="{BB962C8B-B14F-4D97-AF65-F5344CB8AC3E}">
        <p14:creationId xmlns:p14="http://schemas.microsoft.com/office/powerpoint/2010/main" val="175773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5BEA20B5-80F7-5787-D7DA-DED762618777}"/>
              </a:ext>
            </a:extLst>
          </p:cNvPr>
          <p:cNvSpPr txBox="1"/>
          <p:nvPr/>
        </p:nvSpPr>
        <p:spPr>
          <a:xfrm>
            <a:off x="3200399" y="4677508"/>
            <a:ext cx="37314555" cy="21421249"/>
          </a:xfrm>
          <a:prstGeom prst="rect">
            <a:avLst/>
          </a:prstGeom>
          <a:noFill/>
        </p:spPr>
        <p:txBody>
          <a:bodyPr wrap="square">
            <a:spAutoFit/>
          </a:bodyPr>
          <a:lstStyle/>
          <a:p>
            <a:r>
              <a:rPr lang="hu-HU" sz="6600" dirty="0">
                <a:latin typeface="Arial Regular"/>
                <a:cs typeface="Arial" panose="020B0604020202020204" pitchFamily="34" charset="0"/>
              </a:rPr>
              <a:t>Technológiai fejlesztést eredményező új eszközök beszerzése</a:t>
            </a:r>
          </a:p>
          <a:p>
            <a:endParaRPr lang="hu-HU" sz="6600" dirty="0">
              <a:latin typeface="Arial Regular"/>
              <a:cs typeface="Arial" panose="020B0604020202020204" pitchFamily="34" charset="0"/>
            </a:endParaRPr>
          </a:p>
          <a:p>
            <a:r>
              <a:rPr lang="hu-HU" sz="6600" dirty="0">
                <a:latin typeface="Arial Regular"/>
                <a:cs typeface="Arial" panose="020B0604020202020204" pitchFamily="34" charset="0"/>
              </a:rPr>
              <a:t>5. Projektelem: </a:t>
            </a:r>
            <a:r>
              <a:rPr lang="hu-HU" sz="6600" b="1" dirty="0" err="1">
                <a:latin typeface="Arial Regular"/>
                <a:cs typeface="Arial" panose="020B0604020202020204" pitchFamily="34" charset="0"/>
              </a:rPr>
              <a:t>Sztrecsfóliázó</a:t>
            </a:r>
            <a:r>
              <a:rPr lang="hu-HU" sz="6600" b="1" dirty="0">
                <a:latin typeface="Arial Regular"/>
                <a:cs typeface="Arial" panose="020B0604020202020204" pitchFamily="34" charset="0"/>
              </a:rPr>
              <a:t> berendezés</a:t>
            </a:r>
            <a:endParaRPr lang="hu-HU" sz="6600" dirty="0">
              <a:latin typeface="Arial Regular"/>
              <a:cs typeface="Arial" panose="020B0604020202020204" pitchFamily="34" charset="0"/>
            </a:endParaRPr>
          </a:p>
          <a:p>
            <a:r>
              <a:rPr lang="hu-HU" sz="6600" dirty="0">
                <a:latin typeface="Arial Regular"/>
                <a:cs typeface="Arial" panose="020B0604020202020204" pitchFamily="34" charset="0"/>
              </a:rPr>
              <a:t>	Típusa: ROBOPAC – </a:t>
            </a:r>
            <a:r>
              <a:rPr lang="hu-HU" sz="6600" dirty="0" err="1">
                <a:latin typeface="Arial Regular"/>
                <a:cs typeface="Arial" panose="020B0604020202020204" pitchFamily="34" charset="0"/>
              </a:rPr>
              <a:t>Rotoplat</a:t>
            </a:r>
            <a:r>
              <a:rPr lang="hu-HU" sz="6600" dirty="0">
                <a:latin typeface="Arial Regular"/>
                <a:cs typeface="Arial" panose="020B0604020202020204" pitchFamily="34" charset="0"/>
              </a:rPr>
              <a:t> 708 PVS</a:t>
            </a:r>
          </a:p>
          <a:p>
            <a:r>
              <a:rPr lang="hu-HU" sz="6600" dirty="0">
                <a:latin typeface="Arial Regular"/>
                <a:cs typeface="Arial" panose="020B0604020202020204" pitchFamily="34" charset="0"/>
              </a:rPr>
              <a:t>	Gyártó: </a:t>
            </a:r>
            <a:r>
              <a:rPr lang="hu-HU" sz="6600" dirty="0" err="1">
                <a:latin typeface="Arial Regular"/>
                <a:cs typeface="Arial" panose="020B0604020202020204" pitchFamily="34" charset="0"/>
              </a:rPr>
              <a:t>Robopac</a:t>
            </a:r>
            <a:r>
              <a:rPr lang="hu-HU" sz="6600" dirty="0">
                <a:latin typeface="Arial Regular"/>
                <a:cs typeface="Arial" panose="020B0604020202020204" pitchFamily="34" charset="0"/>
              </a:rPr>
              <a:t> </a:t>
            </a:r>
            <a:r>
              <a:rPr lang="hu-HU" sz="6600" dirty="0" err="1">
                <a:latin typeface="Arial Regular"/>
                <a:cs typeface="Arial" panose="020B0604020202020204" pitchFamily="34" charset="0"/>
              </a:rPr>
              <a:t>S.a</a:t>
            </a:r>
            <a:r>
              <a:rPr lang="hu-HU" sz="6600" dirty="0">
                <a:latin typeface="Arial Regular"/>
                <a:cs typeface="Arial" panose="020B0604020202020204" pitchFamily="34" charset="0"/>
              </a:rPr>
              <a:t>. (San Marino)	</a:t>
            </a:r>
          </a:p>
          <a:p>
            <a:r>
              <a:rPr lang="hu-HU" sz="6600" dirty="0">
                <a:latin typeface="Arial Regular"/>
                <a:cs typeface="Arial" panose="020B0604020202020204" pitchFamily="34" charset="0"/>
              </a:rPr>
              <a:t>	Szállító: </a:t>
            </a:r>
            <a:r>
              <a:rPr lang="hu-HU" sz="6600" dirty="0">
                <a:effectLst/>
                <a:latin typeface="Arial Regular"/>
                <a:ea typeface="Calibri" panose="020F0502020204030204" pitchFamily="34" charset="0"/>
                <a:cs typeface="Times New Roman" panose="02020603050405020304" pitchFamily="18" charset="0"/>
              </a:rPr>
              <a:t>Reményi Kft.				</a:t>
            </a:r>
            <a:r>
              <a:rPr lang="hu-HU" sz="6600" dirty="0">
                <a:latin typeface="Arial Regular"/>
                <a:cs typeface="Arial" panose="020B0604020202020204" pitchFamily="34" charset="0"/>
              </a:rPr>
              <a:t>https://www.remenyi.hu </a:t>
            </a:r>
          </a:p>
          <a:p>
            <a:endParaRPr lang="hu-HU" sz="6600" dirty="0">
              <a:latin typeface="Arial Regular"/>
              <a:cs typeface="Arial" panose="020B0604020202020204" pitchFamily="34" charset="0"/>
            </a:endParaRPr>
          </a:p>
          <a:p>
            <a:r>
              <a:rPr lang="hu-HU" sz="6600" dirty="0">
                <a:latin typeface="Arial Regular"/>
                <a:cs typeface="Arial" panose="020B0604020202020204" pitchFamily="34" charset="0"/>
              </a:rPr>
              <a:t>	A gép jellemzői:</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Forgótányér átmérő:			1650 mm</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Forgótányér magasság:		85 mm</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Forgótányér sebesség:		5-12 fordulat/perc</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Egységrakomány méret:		</a:t>
            </a:r>
            <a:r>
              <a:rPr lang="hu-HU" sz="6600" dirty="0" err="1">
                <a:latin typeface="Arial Regular"/>
                <a:cs typeface="Arial" panose="020B0604020202020204" pitchFamily="34" charset="0"/>
              </a:rPr>
              <a:t>max</a:t>
            </a:r>
            <a:r>
              <a:rPr lang="hu-HU" sz="6600" dirty="0">
                <a:latin typeface="Arial Regular"/>
                <a:cs typeface="Arial" panose="020B0604020202020204" pitchFamily="34" charset="0"/>
              </a:rPr>
              <a:t>. 1000 x 1200 mm</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Egységrakomány tömege:		</a:t>
            </a:r>
            <a:r>
              <a:rPr lang="hu-HU" sz="6600" dirty="0" err="1">
                <a:latin typeface="Arial Regular"/>
                <a:cs typeface="Arial" panose="020B0604020202020204" pitchFamily="34" charset="0"/>
              </a:rPr>
              <a:t>max</a:t>
            </a:r>
            <a:r>
              <a:rPr lang="hu-HU" sz="6600" dirty="0">
                <a:latin typeface="Arial Regular"/>
                <a:cs typeface="Arial" panose="020B0604020202020204" pitchFamily="34" charset="0"/>
              </a:rPr>
              <a:t>. 2000 kg</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Egységrakomány magasság:	</a:t>
            </a:r>
            <a:r>
              <a:rPr lang="hu-HU" sz="6600" dirty="0" err="1">
                <a:latin typeface="Arial Regular"/>
                <a:cs typeface="Arial" panose="020B0604020202020204" pitchFamily="34" charset="0"/>
              </a:rPr>
              <a:t>max</a:t>
            </a:r>
            <a:r>
              <a:rPr lang="hu-HU" sz="6600" dirty="0">
                <a:latin typeface="Arial Regular"/>
                <a:cs typeface="Arial" panose="020B0604020202020204" pitchFamily="34" charset="0"/>
              </a:rPr>
              <a:t>. 2200 mm</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Fóliaelőnyújtás mértéke:		150-400%</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Programhelyek száma:		12</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Lágyindítás </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Pozícionált forgótányér megállítás</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Állítható fóliaszán sebesség (átlapolás), fölfelé-lefelé külön-külön</a:t>
            </a:r>
          </a:p>
          <a:p>
            <a:pPr marL="5502676" lvl="2" indent="-857250" algn="just">
              <a:buFont typeface="Arial" panose="020B0604020202020204" pitchFamily="34" charset="0"/>
              <a:buChar char="•"/>
            </a:pPr>
            <a:r>
              <a:rPr lang="hu-HU" sz="6600" dirty="0">
                <a:latin typeface="Arial Regular"/>
                <a:cs typeface="Arial" panose="020B0604020202020204" pitchFamily="34" charset="0"/>
              </a:rPr>
              <a:t>Állítható forgótányér-sebesség</a:t>
            </a:r>
          </a:p>
          <a:p>
            <a:endParaRPr lang="hu-HU" sz="6600" dirty="0">
              <a:latin typeface="Arial Regular"/>
              <a:cs typeface="Arial" panose="020B0604020202020204" pitchFamily="34" charset="0"/>
            </a:endParaRPr>
          </a:p>
        </p:txBody>
      </p:sp>
    </p:spTree>
    <p:extLst>
      <p:ext uri="{BB962C8B-B14F-4D97-AF65-F5344CB8AC3E}">
        <p14:creationId xmlns:p14="http://schemas.microsoft.com/office/powerpoint/2010/main" val="191239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76242106-21CE-36B7-5DF5-B6D255EFFC6E}"/>
              </a:ext>
            </a:extLst>
          </p:cNvPr>
          <p:cNvSpPr txBox="1"/>
          <p:nvPr/>
        </p:nvSpPr>
        <p:spPr>
          <a:xfrm>
            <a:off x="2670048" y="5486398"/>
            <a:ext cx="37844906" cy="12280285"/>
          </a:xfrm>
          <a:prstGeom prst="rect">
            <a:avLst/>
          </a:prstGeom>
          <a:noFill/>
        </p:spPr>
        <p:txBody>
          <a:bodyPr wrap="square">
            <a:spAutoFit/>
          </a:bodyPr>
          <a:lstStyle/>
          <a:p>
            <a:r>
              <a:rPr lang="hu-HU" sz="6600" dirty="0">
                <a:latin typeface="Arial Regular"/>
              </a:rPr>
              <a:t>Technológiai fejlesztést eredményező új eszközök beszerzése</a:t>
            </a:r>
          </a:p>
          <a:p>
            <a:endParaRPr lang="hu-HU" sz="6600" dirty="0">
              <a:latin typeface="Arial Regular"/>
            </a:endParaRPr>
          </a:p>
          <a:p>
            <a:r>
              <a:rPr lang="hu-HU" sz="6600" dirty="0">
                <a:latin typeface="Arial Regular"/>
              </a:rPr>
              <a:t>6. Projektelem: </a:t>
            </a:r>
            <a:r>
              <a:rPr lang="hu-HU" sz="6600" b="1" dirty="0">
                <a:latin typeface="Arial Regular"/>
              </a:rPr>
              <a:t>UV lámpa </a:t>
            </a:r>
            <a:r>
              <a:rPr lang="hu-HU" sz="6600" dirty="0">
                <a:latin typeface="Arial Regular"/>
              </a:rPr>
              <a:t>tűz- és robbanásveszélyes folyadék	töltő géphez</a:t>
            </a:r>
          </a:p>
          <a:p>
            <a:r>
              <a:rPr lang="hu-HU" sz="6600" dirty="0">
                <a:latin typeface="Arial Regular"/>
              </a:rPr>
              <a:t>	Típusa: 8 m3/h UV csírátlanító berendezés</a:t>
            </a:r>
          </a:p>
          <a:p>
            <a:r>
              <a:rPr lang="hu-HU" sz="6600" dirty="0">
                <a:latin typeface="Arial Regular"/>
              </a:rPr>
              <a:t>	Gyártó: H és M Vízkezelőket Gyártó és Forgalmazó Kkt.		www.naviz.hu	</a:t>
            </a:r>
          </a:p>
          <a:p>
            <a:r>
              <a:rPr lang="hu-HU" sz="6600" dirty="0">
                <a:latin typeface="Arial Regular"/>
              </a:rPr>
              <a:t>		</a:t>
            </a:r>
          </a:p>
          <a:p>
            <a:r>
              <a:rPr lang="hu-HU" sz="6600" dirty="0">
                <a:latin typeface="Arial Regular"/>
              </a:rPr>
              <a:t>Leírás:		</a:t>
            </a:r>
          </a:p>
          <a:p>
            <a:pPr algn="just"/>
            <a:r>
              <a:rPr lang="hu-HU" sz="6600" dirty="0">
                <a:solidFill>
                  <a:srgbClr val="000000"/>
                </a:solidFill>
                <a:effectLst/>
                <a:latin typeface="Arial Regular"/>
                <a:ea typeface="Calibri" panose="020F0502020204030204" pitchFamily="34" charset="0"/>
              </a:rPr>
              <a:t>A tűz-, és robbanásveszélyes folyadékok töltőkapacitásának növekedéséből következően az alapanyagként hasznát ioncserélt víz, illetőleg a már bekevert </a:t>
            </a:r>
            <a:r>
              <a:rPr lang="hu-HU" sz="6600" dirty="0" err="1">
                <a:solidFill>
                  <a:srgbClr val="000000"/>
                </a:solidFill>
                <a:effectLst/>
                <a:latin typeface="Arial Regular"/>
                <a:ea typeface="Calibri" panose="020F0502020204030204" pitchFamily="34" charset="0"/>
              </a:rPr>
              <a:t>lédigek</a:t>
            </a:r>
            <a:r>
              <a:rPr lang="hu-HU" sz="6600" dirty="0">
                <a:solidFill>
                  <a:srgbClr val="000000"/>
                </a:solidFill>
                <a:effectLst/>
                <a:latin typeface="Arial Regular"/>
                <a:ea typeface="Calibri" panose="020F0502020204030204" pitchFamily="34" charset="0"/>
              </a:rPr>
              <a:t> fertőtlenítésére használt UV lámpák kapacitását is növelni kell. A hosszú évek óta használt technológia társaságunknál bevált, jó minőségű, csíramentes környezetet eredményez, megfelelő módon tartósítja termékeinket, ezáltal hosszú lejárati időt és esztétikus megjelenést biztosít.</a:t>
            </a:r>
          </a:p>
        </p:txBody>
      </p:sp>
    </p:spTree>
    <p:extLst>
      <p:ext uri="{BB962C8B-B14F-4D97-AF65-F5344CB8AC3E}">
        <p14:creationId xmlns:p14="http://schemas.microsoft.com/office/powerpoint/2010/main" val="2031433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7065443" cy="1207742"/>
          </a:xfrm>
          <a:prstGeom prst="rect">
            <a:avLst/>
          </a:prstGeom>
          <a:noFill/>
        </p:spPr>
        <p:txBody>
          <a:bodyPr wrap="square" lIns="464543" tIns="232271" rIns="464543" bIns="232271" rtlCol="0">
            <a:spAutoFit/>
          </a:bodyPr>
          <a:lstStyle/>
          <a:p>
            <a:r>
              <a:rPr lang="hu-HU" sz="4800" dirty="0">
                <a:latin typeface="Arial Bold"/>
                <a:cs typeface="Arial Regular"/>
              </a:rPr>
              <a:t>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7196A267-D248-A796-61F3-098C8310DC0C}"/>
              </a:ext>
            </a:extLst>
          </p:cNvPr>
          <p:cNvSpPr txBox="1"/>
          <p:nvPr/>
        </p:nvSpPr>
        <p:spPr>
          <a:xfrm>
            <a:off x="3411415" y="6119446"/>
            <a:ext cx="32672216" cy="18374261"/>
          </a:xfrm>
          <a:prstGeom prst="rect">
            <a:avLst/>
          </a:prstGeom>
          <a:noFill/>
        </p:spPr>
        <p:txBody>
          <a:bodyPr wrap="square">
            <a:spAutoFit/>
          </a:bodyPr>
          <a:lstStyle/>
          <a:p>
            <a:r>
              <a:rPr lang="hu-HU" sz="6600" dirty="0">
                <a:latin typeface="Arial Regular"/>
                <a:cs typeface="Arial" panose="020B0604020202020204" pitchFamily="34" charset="0"/>
              </a:rPr>
              <a:t>Technológiai fejlesztést eredményező új eszközök beszerzése</a:t>
            </a:r>
          </a:p>
          <a:p>
            <a:endParaRPr lang="hu-HU" sz="6600" dirty="0">
              <a:latin typeface="Arial Regular"/>
              <a:cs typeface="Arial" panose="020B0604020202020204" pitchFamily="34" charset="0"/>
            </a:endParaRPr>
          </a:p>
          <a:p>
            <a:r>
              <a:rPr lang="hu-HU" sz="6600" dirty="0">
                <a:latin typeface="Arial Regular"/>
                <a:cs typeface="Arial" panose="020B0604020202020204" pitchFamily="34" charset="0"/>
              </a:rPr>
              <a:t>7. Projektelem: </a:t>
            </a:r>
            <a:r>
              <a:rPr lang="hu-HU" sz="6600" b="1" dirty="0">
                <a:latin typeface="Arial Regular"/>
                <a:cs typeface="Arial" panose="020B0604020202020204" pitchFamily="34" charset="0"/>
              </a:rPr>
              <a:t>Folyadékszűrők </a:t>
            </a:r>
            <a:r>
              <a:rPr lang="hu-HU" sz="6600" dirty="0">
                <a:latin typeface="Arial Regular"/>
                <a:cs typeface="Arial" panose="020B0604020202020204" pitchFamily="34" charset="0"/>
              </a:rPr>
              <a:t>tűz- és robbanásveszélyes folyadék töltő géphez</a:t>
            </a:r>
          </a:p>
          <a:p>
            <a:r>
              <a:rPr lang="hu-HU" sz="6600" dirty="0">
                <a:latin typeface="Arial Regular"/>
                <a:cs typeface="Arial" panose="020B0604020202020204" pitchFamily="34" charset="0"/>
              </a:rPr>
              <a:t>		Típusa: AFK6-24</a:t>
            </a:r>
          </a:p>
          <a:p>
            <a:r>
              <a:rPr lang="hu-HU" sz="6600" dirty="0">
                <a:latin typeface="Arial Regular"/>
                <a:cs typeface="Arial" panose="020B0604020202020204" pitchFamily="34" charset="0"/>
              </a:rPr>
              <a:t>		Gyártó: </a:t>
            </a:r>
            <a:r>
              <a:rPr lang="hu-HU" sz="6600" dirty="0" err="1">
                <a:latin typeface="Arial Regular"/>
                <a:cs typeface="Arial" panose="020B0604020202020204" pitchFamily="34" charset="0"/>
              </a:rPr>
              <a:t>Filtration</a:t>
            </a:r>
            <a:r>
              <a:rPr lang="hu-HU" sz="6600" dirty="0">
                <a:latin typeface="Arial Regular"/>
                <a:cs typeface="Arial" panose="020B0604020202020204" pitchFamily="34" charset="0"/>
              </a:rPr>
              <a:t> Group [CZ]</a:t>
            </a:r>
          </a:p>
          <a:p>
            <a:r>
              <a:rPr lang="hu-HU" sz="6600" dirty="0">
                <a:latin typeface="Arial Regular"/>
                <a:cs typeface="Arial" panose="020B0604020202020204" pitchFamily="34" charset="0"/>
              </a:rPr>
              <a:t>		Szállító: Szűrő-Filter Kft. 	</a:t>
            </a:r>
          </a:p>
          <a:p>
            <a:endParaRPr lang="hu-HU" sz="6600" dirty="0">
              <a:latin typeface="Arial Regular"/>
              <a:cs typeface="Arial" panose="020B0604020202020204" pitchFamily="34" charset="0"/>
            </a:endParaRPr>
          </a:p>
          <a:p>
            <a:r>
              <a:rPr lang="hu-HU" sz="6600" dirty="0">
                <a:latin typeface="Arial Regular"/>
              </a:rPr>
              <a:t>	Az eszköz jellemzői:</a:t>
            </a:r>
          </a:p>
          <a:p>
            <a:pPr marL="5502676" lvl="2" indent="-857250">
              <a:buFont typeface="Arial" panose="020B0604020202020204" pitchFamily="34" charset="0"/>
              <a:buChar char="•"/>
            </a:pPr>
            <a:r>
              <a:rPr lang="hu-HU" sz="6600" dirty="0">
                <a:latin typeface="Arial Regular"/>
              </a:rPr>
              <a:t>saválló ház</a:t>
            </a:r>
          </a:p>
          <a:p>
            <a:pPr marL="5502676" lvl="2" indent="-857250">
              <a:buFont typeface="Arial" panose="020B0604020202020204" pitchFamily="34" charset="0"/>
              <a:buChar char="•"/>
            </a:pPr>
            <a:r>
              <a:rPr lang="hu-HU" sz="6600" dirty="0">
                <a:latin typeface="Arial Regular"/>
              </a:rPr>
              <a:t>-1 – 10 bar nyomástartomány</a:t>
            </a:r>
          </a:p>
          <a:p>
            <a:pPr marL="5502676" lvl="2" indent="-857250">
              <a:buFont typeface="Arial" panose="020B0604020202020204" pitchFamily="34" charset="0"/>
              <a:buChar char="•"/>
            </a:pPr>
            <a:r>
              <a:rPr lang="hu-HU" sz="6600" dirty="0">
                <a:latin typeface="Arial Regular"/>
              </a:rPr>
              <a:t>maximális nyomáskülönbség: 2,5 bar </a:t>
            </a:r>
          </a:p>
          <a:p>
            <a:pPr marL="5502676" lvl="2" indent="-857250">
              <a:buFont typeface="Arial" panose="020B0604020202020204" pitchFamily="34" charset="0"/>
              <a:buChar char="•"/>
            </a:pPr>
            <a:r>
              <a:rPr lang="hu-HU" sz="6600" dirty="0">
                <a:latin typeface="Arial Regular"/>
              </a:rPr>
              <a:t>30”, 4 gyertyás kivitel</a:t>
            </a:r>
          </a:p>
          <a:p>
            <a:pPr marL="5502676" lvl="2" indent="-857250">
              <a:buFont typeface="Arial" panose="020B0604020202020204" pitchFamily="34" charset="0"/>
              <a:buChar char="•"/>
            </a:pPr>
            <a:r>
              <a:rPr lang="hu-HU" sz="6600" dirty="0">
                <a:latin typeface="Arial Regular"/>
              </a:rPr>
              <a:t>maximális nyomáskülönbség: 2,5 bar </a:t>
            </a:r>
          </a:p>
          <a:p>
            <a:pPr marL="5502676" lvl="2" indent="-857250">
              <a:buFont typeface="Arial" panose="020B0604020202020204" pitchFamily="34" charset="0"/>
              <a:buChar char="•"/>
            </a:pPr>
            <a:r>
              <a:rPr lang="hu-HU" sz="6600" dirty="0">
                <a:latin typeface="Arial Regular"/>
              </a:rPr>
              <a:t>25 µm, 5 µm és 1 µm PP tűnemezelt szűrőgyertyák</a:t>
            </a:r>
          </a:p>
          <a:p>
            <a:pPr marL="5502676" lvl="2" indent="-857250">
              <a:buFont typeface="Arial" panose="020B0604020202020204" pitchFamily="34" charset="0"/>
              <a:buChar char="•"/>
            </a:pPr>
            <a:r>
              <a:rPr lang="hu-HU" sz="6600" dirty="0" err="1">
                <a:latin typeface="Arial Regular"/>
              </a:rPr>
              <a:t>tükrösítő</a:t>
            </a:r>
            <a:r>
              <a:rPr lang="hu-HU" sz="6600" dirty="0">
                <a:latin typeface="Arial Regular"/>
              </a:rPr>
              <a:t> szűrés</a:t>
            </a:r>
          </a:p>
          <a:p>
            <a:endParaRPr lang="hu-HU" sz="6600" dirty="0">
              <a:latin typeface="Arial Regular"/>
            </a:endParaRPr>
          </a:p>
          <a:p>
            <a:endParaRPr lang="hu-HU" sz="6600" dirty="0">
              <a:latin typeface="Arial Regular"/>
            </a:endParaRPr>
          </a:p>
          <a:p>
            <a:endParaRPr lang="hu-HU" sz="6600" dirty="0">
              <a:latin typeface="Arial Regular"/>
              <a:cs typeface="Arial" panose="020B0604020202020204" pitchFamily="34" charset="0"/>
            </a:endParaRPr>
          </a:p>
        </p:txBody>
      </p:sp>
    </p:spTree>
    <p:extLst>
      <p:ext uri="{BB962C8B-B14F-4D97-AF65-F5344CB8AC3E}">
        <p14:creationId xmlns:p14="http://schemas.microsoft.com/office/powerpoint/2010/main" val="378044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6" name="Szövegdoboz 5">
            <a:extLst>
              <a:ext uri="{FF2B5EF4-FFF2-40B4-BE49-F238E27FC236}">
                <a16:creationId xmlns:a16="http://schemas.microsoft.com/office/drawing/2014/main" id="{3A69BA5F-9912-E4E6-B116-8A83C5712922}"/>
              </a:ext>
            </a:extLst>
          </p:cNvPr>
          <p:cNvSpPr txBox="1"/>
          <p:nvPr/>
        </p:nvSpPr>
        <p:spPr>
          <a:xfrm>
            <a:off x="5669280" y="6437375"/>
            <a:ext cx="29169360" cy="12280285"/>
          </a:xfrm>
          <a:prstGeom prst="rect">
            <a:avLst/>
          </a:prstGeom>
          <a:noFill/>
        </p:spPr>
        <p:txBody>
          <a:bodyPr wrap="square">
            <a:spAutoFit/>
          </a:bodyPr>
          <a:lstStyle/>
          <a:p>
            <a:r>
              <a:rPr lang="hu-HU" sz="6600" dirty="0">
                <a:latin typeface="Arial Regular"/>
              </a:rPr>
              <a:t>Technológiai fejlesztést eredményező új eszközök beszerzése</a:t>
            </a:r>
          </a:p>
          <a:p>
            <a:endParaRPr lang="hu-HU" sz="6600" dirty="0">
              <a:latin typeface="Arial Regular"/>
            </a:endParaRPr>
          </a:p>
          <a:p>
            <a:r>
              <a:rPr lang="hu-HU" sz="6600" dirty="0">
                <a:latin typeface="Arial Regular"/>
              </a:rPr>
              <a:t>8. Projektelem: </a:t>
            </a:r>
            <a:r>
              <a:rPr lang="hu-HU" sz="6600" b="1" dirty="0">
                <a:latin typeface="Arial Regular"/>
              </a:rPr>
              <a:t>Robbanásbiztos kivitelű szállítópálya 4.5 m </a:t>
            </a:r>
          </a:p>
          <a:p>
            <a:r>
              <a:rPr lang="hu-HU" sz="6600" dirty="0">
                <a:latin typeface="Arial Regular"/>
              </a:rPr>
              <a:t>	Típusa: Rozsdamentes </a:t>
            </a:r>
            <a:r>
              <a:rPr lang="hu-HU" sz="6600" dirty="0" err="1">
                <a:latin typeface="Arial Regular"/>
              </a:rPr>
              <a:t>EEx</a:t>
            </a:r>
            <a:r>
              <a:rPr lang="hu-HU" sz="6600" dirty="0">
                <a:latin typeface="Arial Regular"/>
              </a:rPr>
              <a:t> </a:t>
            </a:r>
            <a:r>
              <a:rPr lang="hu-HU" sz="6600" dirty="0" err="1">
                <a:latin typeface="Arial Regular"/>
              </a:rPr>
              <a:t>conveyor</a:t>
            </a:r>
            <a:endParaRPr lang="hu-HU" sz="6600" dirty="0">
              <a:latin typeface="Arial Regular"/>
            </a:endParaRPr>
          </a:p>
          <a:p>
            <a:r>
              <a:rPr lang="hu-HU" sz="6600" dirty="0">
                <a:latin typeface="Arial Regular"/>
              </a:rPr>
              <a:t>	Gyártó:  </a:t>
            </a:r>
            <a:r>
              <a:rPr lang="hu-HU" sz="6600" dirty="0" err="1">
                <a:latin typeface="Arial Regular"/>
              </a:rPr>
              <a:t>Metripack</a:t>
            </a:r>
            <a:r>
              <a:rPr lang="hu-HU" sz="6600" dirty="0">
                <a:latin typeface="Arial Regular"/>
              </a:rPr>
              <a:t> Kft.</a:t>
            </a:r>
          </a:p>
          <a:p>
            <a:r>
              <a:rPr lang="hu-HU" sz="6600" dirty="0">
                <a:latin typeface="Arial Regular"/>
              </a:rPr>
              <a:t>	</a:t>
            </a:r>
          </a:p>
          <a:p>
            <a:r>
              <a:rPr lang="hu-HU" sz="6600" dirty="0">
                <a:latin typeface="Arial Regular"/>
              </a:rPr>
              <a:t>	A berendezés jellemzői:</a:t>
            </a:r>
          </a:p>
          <a:p>
            <a:pPr marL="5502676" lvl="2" indent="-857250">
              <a:buFont typeface="Arial" panose="020B0604020202020204" pitchFamily="34" charset="0"/>
              <a:buChar char="•"/>
            </a:pPr>
            <a:r>
              <a:rPr lang="hu-HU" sz="6600" dirty="0">
                <a:latin typeface="Arial Regular"/>
              </a:rPr>
              <a:t>Robbanásbiztos, zóna2 kivitelű </a:t>
            </a:r>
            <a:r>
              <a:rPr lang="hu-HU" sz="6600" dirty="0" err="1">
                <a:latin typeface="Arial Regular"/>
              </a:rPr>
              <a:t>conveyor</a:t>
            </a:r>
            <a:r>
              <a:rPr lang="hu-HU" sz="6600" dirty="0">
                <a:latin typeface="Arial Regular"/>
              </a:rPr>
              <a:t> (szállítópálya)</a:t>
            </a:r>
          </a:p>
          <a:p>
            <a:pPr marL="5502676" lvl="2" indent="-857250">
              <a:buFont typeface="Arial" panose="020B0604020202020204" pitchFamily="34" charset="0"/>
              <a:buChar char="•"/>
            </a:pPr>
            <a:r>
              <a:rPr lang="hu-HU" sz="6600" dirty="0">
                <a:latin typeface="Arial Regular"/>
              </a:rPr>
              <a:t>hossza 4500 mm</a:t>
            </a:r>
          </a:p>
          <a:p>
            <a:pPr marL="5502676" lvl="2" indent="-857250">
              <a:buFont typeface="Arial" panose="020B0604020202020204" pitchFamily="34" charset="0"/>
              <a:buChar char="•"/>
            </a:pPr>
            <a:r>
              <a:rPr lang="hu-HU" sz="6600" dirty="0">
                <a:latin typeface="Arial Regular"/>
              </a:rPr>
              <a:t>heveder szélessége 80 mm</a:t>
            </a:r>
          </a:p>
          <a:p>
            <a:pPr marL="5502676" lvl="2" indent="-857250">
              <a:buFont typeface="Arial" panose="020B0604020202020204" pitchFamily="34" charset="0"/>
              <a:buChar char="•"/>
            </a:pPr>
            <a:r>
              <a:rPr lang="hu-HU" sz="6600" dirty="0">
                <a:latin typeface="Arial Regular"/>
              </a:rPr>
              <a:t>munkamagassága 850 +/-50 mm</a:t>
            </a:r>
          </a:p>
          <a:p>
            <a:pPr marL="5502676" lvl="2" indent="-857250">
              <a:buFont typeface="Arial" panose="020B0604020202020204" pitchFamily="34" charset="0"/>
              <a:buChar char="•"/>
            </a:pPr>
            <a:r>
              <a:rPr lang="hu-HU" sz="6600" dirty="0">
                <a:latin typeface="Arial Regular"/>
              </a:rPr>
              <a:t>sebessége fokozatmentesen állítható </a:t>
            </a:r>
            <a:r>
              <a:rPr lang="hu-HU" sz="6600" dirty="0" err="1">
                <a:latin typeface="Arial Regular"/>
              </a:rPr>
              <a:t>max</a:t>
            </a:r>
            <a:r>
              <a:rPr lang="hu-HU" sz="6600" dirty="0">
                <a:latin typeface="Arial Regular"/>
              </a:rPr>
              <a:t>. 20 m/perc-ig.</a:t>
            </a:r>
          </a:p>
        </p:txBody>
      </p:sp>
    </p:spTree>
    <p:extLst>
      <p:ext uri="{BB962C8B-B14F-4D97-AF65-F5344CB8AC3E}">
        <p14:creationId xmlns:p14="http://schemas.microsoft.com/office/powerpoint/2010/main" val="414035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D409C8E4-B023-B2D2-AD77-9D3111A26D1D}"/>
              </a:ext>
            </a:extLst>
          </p:cNvPr>
          <p:cNvSpPr txBox="1"/>
          <p:nvPr/>
        </p:nvSpPr>
        <p:spPr>
          <a:xfrm>
            <a:off x="7842738" y="6752492"/>
            <a:ext cx="32672216" cy="18374261"/>
          </a:xfrm>
          <a:prstGeom prst="rect">
            <a:avLst/>
          </a:prstGeom>
          <a:noFill/>
        </p:spPr>
        <p:txBody>
          <a:bodyPr wrap="square">
            <a:spAutoFit/>
          </a:bodyPr>
          <a:lstStyle/>
          <a:p>
            <a:r>
              <a:rPr lang="hu-HU" sz="6600" dirty="0">
                <a:latin typeface="Arial Regular"/>
                <a:cs typeface="Arial" panose="020B0604020202020204" pitchFamily="34" charset="0"/>
              </a:rPr>
              <a:t>Technológiai fejlesztést eredményező új eszközök beszerzése</a:t>
            </a:r>
          </a:p>
          <a:p>
            <a:endParaRPr lang="hu-HU" sz="6600" dirty="0">
              <a:latin typeface="Arial Regular"/>
              <a:cs typeface="Arial" panose="020B0604020202020204" pitchFamily="34" charset="0"/>
            </a:endParaRPr>
          </a:p>
          <a:p>
            <a:r>
              <a:rPr lang="hu-HU" sz="6600" dirty="0">
                <a:latin typeface="Arial Regular"/>
                <a:cs typeface="Arial" panose="020B0604020202020204" pitchFamily="34" charset="0"/>
              </a:rPr>
              <a:t>9. Projektelem: </a:t>
            </a:r>
            <a:r>
              <a:rPr lang="hu-HU" sz="6600" b="1" dirty="0">
                <a:latin typeface="Arial Regular"/>
              </a:rPr>
              <a:t>1 tonnás elektronikus mérleg</a:t>
            </a:r>
          </a:p>
          <a:p>
            <a:r>
              <a:rPr lang="hu-HU" sz="6600" dirty="0">
                <a:latin typeface="Arial Regular"/>
                <a:cs typeface="Arial" panose="020B0604020202020204" pitchFamily="34" charset="0"/>
              </a:rPr>
              <a:t>	</a:t>
            </a:r>
          </a:p>
          <a:p>
            <a:r>
              <a:rPr lang="hu-HU" sz="6600" dirty="0">
                <a:latin typeface="Arial Regular"/>
                <a:cs typeface="Arial" panose="020B0604020202020204" pitchFamily="34" charset="0"/>
              </a:rPr>
              <a:t>	Típusa: EMX100/211 Lapmérleg</a:t>
            </a:r>
          </a:p>
          <a:p>
            <a:r>
              <a:rPr lang="hu-HU" sz="6600" dirty="0">
                <a:latin typeface="Arial Regular"/>
                <a:cs typeface="Arial" panose="020B0604020202020204" pitchFamily="34" charset="0"/>
              </a:rPr>
              <a:t>	Gyártó: MÉRLEG-GSM Műszeripari Kft.</a:t>
            </a:r>
          </a:p>
          <a:p>
            <a:endParaRPr lang="hu-HU" sz="6600" dirty="0">
              <a:latin typeface="Arial Regular"/>
              <a:cs typeface="Arial" panose="020B0604020202020204" pitchFamily="34" charset="0"/>
            </a:endParaRPr>
          </a:p>
          <a:p>
            <a:r>
              <a:rPr lang="hu-HU" sz="6600" dirty="0">
                <a:latin typeface="Arial Regular"/>
                <a:cs typeface="Arial" panose="020B0604020202020204" pitchFamily="34" charset="0"/>
              </a:rPr>
              <a:t>	A berendezés jellemzői:</a:t>
            </a:r>
          </a:p>
          <a:p>
            <a:pPr marL="5502676" lvl="2" indent="-857250">
              <a:buFont typeface="Arial" panose="020B0604020202020204" pitchFamily="34" charset="0"/>
              <a:buChar char="•"/>
            </a:pPr>
            <a:r>
              <a:rPr lang="hu-HU" sz="6600" dirty="0" err="1">
                <a:latin typeface="Arial Regular"/>
                <a:cs typeface="Arial" panose="020B0604020202020204" pitchFamily="34" charset="0"/>
              </a:rPr>
              <a:t>max</a:t>
            </a:r>
            <a:r>
              <a:rPr lang="hu-HU" sz="6600" dirty="0">
                <a:latin typeface="Arial Regular"/>
                <a:cs typeface="Arial" panose="020B0604020202020204" pitchFamily="34" charset="0"/>
              </a:rPr>
              <a:t>=1500kg/0,5kg méréshatár</a:t>
            </a:r>
          </a:p>
          <a:p>
            <a:pPr marL="5502676" lvl="2" indent="-857250">
              <a:buFont typeface="Arial" panose="020B0604020202020204" pitchFamily="34" charset="0"/>
              <a:buChar char="•"/>
            </a:pPr>
            <a:r>
              <a:rPr lang="hu-HU" sz="6600" dirty="0">
                <a:latin typeface="Arial Regular"/>
                <a:cs typeface="Arial" panose="020B0604020202020204" pitchFamily="34" charset="0"/>
              </a:rPr>
              <a:t>magassága: 90 mm</a:t>
            </a:r>
          </a:p>
          <a:p>
            <a:pPr marL="5502676" lvl="2" indent="-857250">
              <a:buFont typeface="Arial" panose="020B0604020202020204" pitchFamily="34" charset="0"/>
              <a:buChar char="•"/>
            </a:pPr>
            <a:r>
              <a:rPr lang="hu-HU" sz="6600" dirty="0">
                <a:latin typeface="Arial Regular"/>
                <a:cs typeface="Arial" panose="020B0604020202020204" pitchFamily="34" charset="0"/>
              </a:rPr>
              <a:t>1250x1250 mm-es sík tetejű platóval rendelkezik</a:t>
            </a:r>
          </a:p>
          <a:p>
            <a:pPr marL="5502676" lvl="2" indent="-857250">
              <a:buFont typeface="Arial" panose="020B0604020202020204" pitchFamily="34" charset="0"/>
              <a:buChar char="•"/>
            </a:pPr>
            <a:r>
              <a:rPr lang="hu-HU" sz="6600" dirty="0">
                <a:latin typeface="Arial Regular"/>
                <a:cs typeface="Arial" panose="020B0604020202020204" pitchFamily="34" charset="0"/>
              </a:rPr>
              <a:t>17 mm LCD kijelző</a:t>
            </a:r>
          </a:p>
          <a:p>
            <a:pPr marL="5502676" lvl="2" indent="-857250">
              <a:buFont typeface="Arial" panose="020B0604020202020204" pitchFamily="34" charset="0"/>
              <a:buChar char="•"/>
            </a:pPr>
            <a:r>
              <a:rPr lang="hu-HU" sz="6600" dirty="0">
                <a:latin typeface="Arial Regular"/>
                <a:cs typeface="Arial" panose="020B0604020202020204" pitchFamily="34" charset="0"/>
              </a:rPr>
              <a:t>nullázógomb</a:t>
            </a:r>
          </a:p>
          <a:p>
            <a:pPr marL="5502676" lvl="2" indent="-857250">
              <a:buFont typeface="Arial" panose="020B0604020202020204" pitchFamily="34" charset="0"/>
              <a:buChar char="•"/>
            </a:pPr>
            <a:r>
              <a:rPr lang="hu-HU" sz="6600" dirty="0">
                <a:latin typeface="Arial Regular"/>
                <a:cs typeface="Arial" panose="020B0604020202020204" pitchFamily="34" charset="0"/>
              </a:rPr>
              <a:t>üzemmód váltó gomb</a:t>
            </a:r>
          </a:p>
          <a:p>
            <a:pPr marL="5502676" lvl="2" indent="-857250">
              <a:buFont typeface="Arial" panose="020B0604020202020204" pitchFamily="34" charset="0"/>
              <a:buChar char="•"/>
            </a:pPr>
            <a:r>
              <a:rPr lang="hu-HU" sz="6600" dirty="0">
                <a:latin typeface="Arial Regular"/>
                <a:cs typeface="Arial" panose="020B0604020202020204" pitchFamily="34" charset="0"/>
              </a:rPr>
              <a:t>tűz– és robbanásbiztos kivitel</a:t>
            </a:r>
          </a:p>
          <a:p>
            <a:pPr marL="5502676" lvl="2" indent="-857250">
              <a:buFont typeface="Arial" panose="020B0604020202020204" pitchFamily="34" charset="0"/>
              <a:buChar char="•"/>
            </a:pPr>
            <a:r>
              <a:rPr lang="hu-HU" sz="6600" dirty="0">
                <a:latin typeface="Arial Regular"/>
                <a:cs typeface="Arial" panose="020B0604020202020204" pitchFamily="34" charset="0"/>
              </a:rPr>
              <a:t>elektromos megtáplálás zónán kívül</a:t>
            </a:r>
          </a:p>
          <a:p>
            <a:endParaRPr lang="hu-HU" sz="6600" dirty="0">
              <a:latin typeface="Arial Regular"/>
              <a:cs typeface="Arial" panose="020B0604020202020204" pitchFamily="34" charset="0"/>
            </a:endParaRPr>
          </a:p>
          <a:p>
            <a:endParaRPr lang="hu-HU" sz="6600" dirty="0">
              <a:latin typeface="Arial Regular"/>
              <a:cs typeface="Arial" panose="020B0604020202020204" pitchFamily="34" charset="0"/>
            </a:endParaRPr>
          </a:p>
        </p:txBody>
      </p:sp>
    </p:spTree>
    <p:extLst>
      <p:ext uri="{BB962C8B-B14F-4D97-AF65-F5344CB8AC3E}">
        <p14:creationId xmlns:p14="http://schemas.microsoft.com/office/powerpoint/2010/main" val="242018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126F52F1-C919-E644-C522-EB5EC8D20497}"/>
              </a:ext>
            </a:extLst>
          </p:cNvPr>
          <p:cNvSpPr txBox="1"/>
          <p:nvPr/>
        </p:nvSpPr>
        <p:spPr>
          <a:xfrm>
            <a:off x="2848708" y="7420708"/>
            <a:ext cx="31995207" cy="18374261"/>
          </a:xfrm>
          <a:prstGeom prst="rect">
            <a:avLst/>
          </a:prstGeom>
          <a:noFill/>
        </p:spPr>
        <p:txBody>
          <a:bodyPr wrap="square">
            <a:spAutoFit/>
          </a:bodyPr>
          <a:lstStyle/>
          <a:p>
            <a:r>
              <a:rPr lang="hu-HU" sz="6600" dirty="0">
                <a:latin typeface="Arial Regular"/>
                <a:cs typeface="Arial" panose="020B0604020202020204" pitchFamily="34" charset="0"/>
              </a:rPr>
              <a:t>Technológiai fejlesztést eredményező új eszközök beszerzése</a:t>
            </a:r>
          </a:p>
          <a:p>
            <a:endParaRPr lang="hu-HU" sz="6600" dirty="0">
              <a:latin typeface="Arial Regular"/>
              <a:cs typeface="Arial" panose="020B0604020202020204" pitchFamily="34" charset="0"/>
            </a:endParaRPr>
          </a:p>
          <a:p>
            <a:r>
              <a:rPr lang="hu-HU" sz="6600" dirty="0">
                <a:latin typeface="Arial Regular"/>
                <a:cs typeface="Arial" panose="020B0604020202020204" pitchFamily="34" charset="0"/>
              </a:rPr>
              <a:t>10. Projektelem: </a:t>
            </a:r>
            <a:r>
              <a:rPr lang="hu-HU" sz="6600" b="1" dirty="0">
                <a:latin typeface="Arial Regular"/>
              </a:rPr>
              <a:t>Ioncseréltvíz gyártó rendszer kapacitás növelése</a:t>
            </a:r>
          </a:p>
          <a:p>
            <a:endParaRPr lang="hu-HU" sz="6600" dirty="0">
              <a:latin typeface="Arial Regular"/>
              <a:cs typeface="Arial" panose="020B0604020202020204" pitchFamily="34" charset="0"/>
            </a:endParaRPr>
          </a:p>
          <a:p>
            <a:r>
              <a:rPr lang="hu-HU" sz="6600" dirty="0">
                <a:latin typeface="Arial Regular"/>
                <a:cs typeface="Arial" panose="020B0604020202020204" pitchFamily="34" charset="0"/>
              </a:rPr>
              <a:t>	Típusa: Fordított ozmózisos </a:t>
            </a:r>
            <a:r>
              <a:rPr lang="hu-HU" sz="6600" dirty="0" err="1">
                <a:latin typeface="Arial Regular"/>
                <a:cs typeface="Arial" panose="020B0604020202020204" pitchFamily="34" charset="0"/>
              </a:rPr>
              <a:t>sótalanító</a:t>
            </a:r>
            <a:r>
              <a:rPr lang="hu-HU" sz="6600" dirty="0">
                <a:latin typeface="Arial Regular"/>
                <a:cs typeface="Arial" panose="020B0604020202020204" pitchFamily="34" charset="0"/>
              </a:rPr>
              <a:t> berendezés, </a:t>
            </a:r>
            <a:r>
              <a:rPr lang="hu-HU" sz="6600" dirty="0" err="1">
                <a:latin typeface="Arial Regular"/>
                <a:cs typeface="Arial" panose="020B0604020202020204" pitchFamily="34" charset="0"/>
              </a:rPr>
              <a:t>BlueClear</a:t>
            </a:r>
            <a:r>
              <a:rPr lang="hu-HU" sz="6600" dirty="0">
                <a:latin typeface="Arial Regular"/>
                <a:cs typeface="Arial" panose="020B0604020202020204" pitchFamily="34" charset="0"/>
              </a:rPr>
              <a:t> 2000 </a:t>
            </a:r>
          </a:p>
          <a:p>
            <a:r>
              <a:rPr lang="hu-HU" sz="6600" dirty="0">
                <a:latin typeface="Arial Regular"/>
                <a:cs typeface="Arial" panose="020B0604020202020204" pitchFamily="34" charset="0"/>
              </a:rPr>
              <a:t>	Gyártó: ANIL 2000 Bt.		</a:t>
            </a:r>
            <a:r>
              <a:rPr lang="hu-HU" sz="6600" dirty="0">
                <a:latin typeface="Arial Regular"/>
                <a:cs typeface="Arial" panose="020B0604020202020204" pitchFamily="34" charset="0"/>
                <a:hlinkClick r:id="rId3">
                  <a:extLst>
                    <a:ext uri="{A12FA001-AC4F-418D-AE19-62706E023703}">
                      <ahyp:hlinkClr xmlns:ahyp="http://schemas.microsoft.com/office/drawing/2018/hyperlinkcolor" val="tx"/>
                    </a:ext>
                  </a:extLst>
                </a:hlinkClick>
              </a:rPr>
              <a:t>volford.andras@digikabel.hu</a:t>
            </a:r>
            <a:endParaRPr lang="hu-HU" sz="6600" dirty="0">
              <a:latin typeface="Arial Regular"/>
              <a:cs typeface="Arial" panose="020B0604020202020204" pitchFamily="34" charset="0"/>
            </a:endParaRPr>
          </a:p>
          <a:p>
            <a:endParaRPr lang="hu-HU" sz="6600" dirty="0">
              <a:latin typeface="Arial Regular"/>
              <a:cs typeface="Arial" panose="020B0604020202020204" pitchFamily="34" charset="0"/>
            </a:endParaRPr>
          </a:p>
          <a:p>
            <a:pPr lvl="1"/>
            <a:r>
              <a:rPr lang="hu-HU" sz="6600" dirty="0">
                <a:latin typeface="Arial Regular"/>
                <a:cs typeface="Arial" panose="020B0604020202020204" pitchFamily="34" charset="0"/>
              </a:rPr>
              <a:t>	A berendezés jellemzői:		</a:t>
            </a:r>
          </a:p>
          <a:p>
            <a:pPr marL="5502676" lvl="2" indent="-857250">
              <a:buFont typeface="Arial" panose="020B0604020202020204" pitchFamily="34" charset="0"/>
              <a:buChar char="•"/>
            </a:pPr>
            <a:r>
              <a:rPr lang="hu-HU" sz="6600" dirty="0">
                <a:latin typeface="Arial Regular"/>
                <a:cs typeface="Arial" panose="020B0604020202020204" pitchFamily="34" charset="0"/>
              </a:rPr>
              <a:t>	2 m3/óra teljesítmény</a:t>
            </a:r>
          </a:p>
          <a:p>
            <a:pPr marL="5502676" lvl="2" indent="-857250">
              <a:buFont typeface="Arial" panose="020B0604020202020204" pitchFamily="34" charset="0"/>
              <a:buChar char="•"/>
            </a:pPr>
            <a:r>
              <a:rPr lang="hu-HU" sz="6600" dirty="0">
                <a:latin typeface="Arial Regular"/>
                <a:cs typeface="Arial" panose="020B0604020202020204" pitchFamily="34" charset="0"/>
              </a:rPr>
              <a:t>	automata működés (regenerálás, tisztítás)</a:t>
            </a:r>
          </a:p>
          <a:p>
            <a:pPr marL="5502676" lvl="2" indent="-857250">
              <a:buFont typeface="Arial" panose="020B0604020202020204" pitchFamily="34" charset="0"/>
              <a:buChar char="•"/>
            </a:pPr>
            <a:r>
              <a:rPr lang="hu-HU" sz="6600" dirty="0">
                <a:latin typeface="Arial Regular"/>
                <a:cs typeface="Arial" panose="020B0604020202020204" pitchFamily="34" charset="0"/>
              </a:rPr>
              <a:t>	15 </a:t>
            </a:r>
            <a:r>
              <a:rPr lang="hu-HU" sz="6600" dirty="0" err="1">
                <a:latin typeface="Arial Regular"/>
                <a:cs typeface="Arial" panose="020B0604020202020204" pitchFamily="34" charset="0"/>
              </a:rPr>
              <a:t>mikroS</a:t>
            </a:r>
            <a:r>
              <a:rPr lang="hu-HU" sz="6600" dirty="0">
                <a:latin typeface="Arial Regular"/>
                <a:cs typeface="Arial" panose="020B0604020202020204" pitchFamily="34" charset="0"/>
              </a:rPr>
              <a:t>/cm vezetőképességű </a:t>
            </a:r>
            <a:r>
              <a:rPr lang="hu-HU" sz="6600" dirty="0" err="1">
                <a:latin typeface="Arial Regular"/>
                <a:cs typeface="Arial" panose="020B0604020202020204" pitchFamily="34" charset="0"/>
              </a:rPr>
              <a:t>sótalanított</a:t>
            </a:r>
            <a:r>
              <a:rPr lang="hu-HU" sz="6600" dirty="0">
                <a:latin typeface="Arial Regular"/>
                <a:cs typeface="Arial" panose="020B0604020202020204" pitchFamily="34" charset="0"/>
              </a:rPr>
              <a:t> víz</a:t>
            </a:r>
          </a:p>
          <a:p>
            <a:pPr marL="5502676" lvl="2" indent="-857250">
              <a:buFont typeface="Arial" panose="020B0604020202020204" pitchFamily="34" charset="0"/>
              <a:buChar char="•"/>
            </a:pPr>
            <a:r>
              <a:rPr lang="hu-HU" sz="6600" dirty="0">
                <a:latin typeface="Arial Regular"/>
                <a:cs typeface="Arial" panose="020B0604020202020204" pitchFamily="34" charset="0"/>
              </a:rPr>
              <a:t>	előszűrő egység</a:t>
            </a:r>
          </a:p>
          <a:p>
            <a:pPr marL="5502676" lvl="2" indent="-857250">
              <a:buFont typeface="Arial" panose="020B0604020202020204" pitchFamily="34" charset="0"/>
              <a:buChar char="•"/>
            </a:pPr>
            <a:r>
              <a:rPr lang="hu-HU" sz="6600" dirty="0">
                <a:latin typeface="Arial Regular"/>
                <a:cs typeface="Arial" panose="020B0604020202020204" pitchFamily="34" charset="0"/>
              </a:rPr>
              <a:t>	nyomásfokozó szivattyú</a:t>
            </a:r>
          </a:p>
          <a:p>
            <a:pPr marL="5502676" lvl="2" indent="-857250">
              <a:buFont typeface="Arial" panose="020B0604020202020204" pitchFamily="34" charset="0"/>
              <a:buChar char="•"/>
            </a:pPr>
            <a:r>
              <a:rPr lang="hu-HU" sz="6600" dirty="0">
                <a:latin typeface="Arial Regular"/>
                <a:cs typeface="Arial" panose="020B0604020202020204" pitchFamily="34" charset="0"/>
              </a:rPr>
              <a:t>	fertőtlenítőszer adagoló	</a:t>
            </a:r>
          </a:p>
          <a:p>
            <a:pPr marL="5502676" lvl="2" indent="-857250">
              <a:buFont typeface="Arial" panose="020B0604020202020204" pitchFamily="34" charset="0"/>
              <a:buChar char="•"/>
            </a:pPr>
            <a:r>
              <a:rPr lang="hu-HU" sz="6600" dirty="0">
                <a:latin typeface="Arial Regular"/>
                <a:cs typeface="Arial" panose="020B0604020202020204" pitchFamily="34" charset="0"/>
              </a:rPr>
              <a:t> 	</a:t>
            </a:r>
            <a:r>
              <a:rPr lang="hu-HU" sz="6600" dirty="0" err="1">
                <a:latin typeface="Arial Regular"/>
                <a:cs typeface="Arial" panose="020B0604020202020204" pitchFamily="34" charset="0"/>
              </a:rPr>
              <a:t>vastalanít</a:t>
            </a:r>
            <a:r>
              <a:rPr lang="hu-HU" sz="6600" dirty="0">
                <a:latin typeface="Arial Regular"/>
                <a:cs typeface="Arial" panose="020B0604020202020204" pitchFamily="34" charset="0"/>
              </a:rPr>
              <a:t>, lágyít, szűr</a:t>
            </a:r>
          </a:p>
          <a:p>
            <a:endParaRPr lang="hu-HU" sz="6600" dirty="0">
              <a:latin typeface="Arial Regular"/>
              <a:cs typeface="Arial" panose="020B0604020202020204" pitchFamily="34" charset="0"/>
            </a:endParaRPr>
          </a:p>
          <a:p>
            <a:r>
              <a:rPr lang="hu-HU" sz="6600" dirty="0">
                <a:latin typeface="Arial Regular"/>
                <a:cs typeface="Arial" panose="020B0604020202020204" pitchFamily="34" charset="0"/>
              </a:rPr>
              <a:t>	</a:t>
            </a:r>
          </a:p>
          <a:p>
            <a:endParaRPr lang="hu-HU" sz="6600" dirty="0">
              <a:latin typeface="Arial Regular"/>
            </a:endParaRPr>
          </a:p>
        </p:txBody>
      </p:sp>
    </p:spTree>
    <p:extLst>
      <p:ext uri="{BB962C8B-B14F-4D97-AF65-F5344CB8AC3E}">
        <p14:creationId xmlns:p14="http://schemas.microsoft.com/office/powerpoint/2010/main" val="793710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80E221FC-12BA-E09E-6C30-0D6FD64464D4}"/>
              </a:ext>
            </a:extLst>
          </p:cNvPr>
          <p:cNvSpPr txBox="1"/>
          <p:nvPr/>
        </p:nvSpPr>
        <p:spPr>
          <a:xfrm>
            <a:off x="5275385" y="5943601"/>
            <a:ext cx="30799453" cy="19389923"/>
          </a:xfrm>
          <a:prstGeom prst="rect">
            <a:avLst/>
          </a:prstGeom>
          <a:noFill/>
        </p:spPr>
        <p:txBody>
          <a:bodyPr wrap="square">
            <a:spAutoFit/>
          </a:bodyPr>
          <a:lstStyle/>
          <a:p>
            <a:r>
              <a:rPr lang="hu-HU" sz="6600" dirty="0">
                <a:latin typeface="Arial Regular"/>
              </a:rPr>
              <a:t>Technológiai fejlesztést eredményező új eszközök beszerzése</a:t>
            </a:r>
          </a:p>
          <a:p>
            <a:endParaRPr lang="hu-HU" sz="6600" dirty="0">
              <a:latin typeface="Arial Regular"/>
            </a:endParaRPr>
          </a:p>
          <a:p>
            <a:r>
              <a:rPr lang="hu-HU" sz="6600" dirty="0">
                <a:latin typeface="Arial Regular"/>
              </a:rPr>
              <a:t>11. Projektelem: Nagyteljesítményű </a:t>
            </a:r>
            <a:r>
              <a:rPr lang="hu-HU" sz="6600" b="1" dirty="0" err="1">
                <a:latin typeface="Arial Regular"/>
              </a:rPr>
              <a:t>disszolver</a:t>
            </a:r>
            <a:r>
              <a:rPr lang="hu-HU" sz="6600" b="1" dirty="0">
                <a:latin typeface="Arial Regular"/>
              </a:rPr>
              <a:t> festékgyártáshoz</a:t>
            </a:r>
          </a:p>
          <a:p>
            <a:r>
              <a:rPr lang="hu-HU" sz="6600" dirty="0">
                <a:latin typeface="Arial Regular"/>
              </a:rPr>
              <a:t>	Típusa: VDWG 15</a:t>
            </a:r>
          </a:p>
          <a:p>
            <a:r>
              <a:rPr lang="hu-HU" sz="6600" dirty="0">
                <a:latin typeface="Arial Regular"/>
              </a:rPr>
              <a:t>	Gyártó: </a:t>
            </a:r>
            <a:r>
              <a:rPr lang="hu-HU" sz="6600" dirty="0" err="1">
                <a:latin typeface="Arial Regular"/>
              </a:rPr>
              <a:t>Vollrath</a:t>
            </a:r>
            <a:r>
              <a:rPr lang="hu-HU" sz="6600" dirty="0">
                <a:latin typeface="Arial Regular"/>
              </a:rPr>
              <a:t> GMBH [D]</a:t>
            </a:r>
          </a:p>
          <a:p>
            <a:r>
              <a:rPr lang="hu-HU" sz="6600" dirty="0">
                <a:latin typeface="Arial Regular"/>
              </a:rPr>
              <a:t>				</a:t>
            </a:r>
          </a:p>
          <a:p>
            <a:r>
              <a:rPr lang="hu-HU" sz="6600" dirty="0">
                <a:latin typeface="Arial Regular"/>
              </a:rPr>
              <a:t>A gép jellemzői:</a:t>
            </a:r>
          </a:p>
          <a:p>
            <a:pPr marL="5502676" lvl="2" indent="-857250">
              <a:buFont typeface="Arial" panose="020B0604020202020204" pitchFamily="34" charset="0"/>
              <a:buChar char="•"/>
            </a:pPr>
            <a:r>
              <a:rPr lang="hu-HU" sz="6600" dirty="0">
                <a:latin typeface="Arial Regular"/>
              </a:rPr>
              <a:t>hordós festékek felkeverése, elő vagy végleges pigment bedörzsölés</a:t>
            </a:r>
          </a:p>
          <a:p>
            <a:pPr marL="5502676" lvl="2" indent="-857250">
              <a:buFont typeface="Arial" panose="020B0604020202020204" pitchFamily="34" charset="0"/>
              <a:buChar char="•"/>
            </a:pPr>
            <a:r>
              <a:rPr lang="hu-HU" sz="6600" dirty="0">
                <a:latin typeface="Arial Regular"/>
              </a:rPr>
              <a:t>145 -1500 fordulat/perc </a:t>
            </a:r>
          </a:p>
          <a:p>
            <a:pPr marL="5502676" lvl="2" indent="-857250">
              <a:buFont typeface="Arial" panose="020B0604020202020204" pitchFamily="34" charset="0"/>
              <a:buChar char="•"/>
            </a:pPr>
            <a:r>
              <a:rPr lang="hu-HU" sz="6600" dirty="0">
                <a:latin typeface="Arial Regular"/>
              </a:rPr>
              <a:t>fokozatmentesen változtatható fordulatszám</a:t>
            </a:r>
          </a:p>
          <a:p>
            <a:pPr marL="5502676" lvl="2" indent="-857250">
              <a:buFont typeface="Arial" panose="020B0604020202020204" pitchFamily="34" charset="0"/>
              <a:buChar char="•"/>
            </a:pPr>
            <a:r>
              <a:rPr lang="hu-HU" sz="6600" dirty="0">
                <a:latin typeface="Arial Regular"/>
              </a:rPr>
              <a:t>robbanásbiztos kivitelű, tűzvédelmi megfelelőség tanúsítás</a:t>
            </a:r>
          </a:p>
          <a:p>
            <a:pPr marL="5502676" lvl="2" indent="-857250">
              <a:buFont typeface="Arial" panose="020B0604020202020204" pitchFamily="34" charset="0"/>
              <a:buChar char="•"/>
            </a:pPr>
            <a:r>
              <a:rPr lang="hu-HU" sz="6600" dirty="0">
                <a:latin typeface="Arial Regular"/>
              </a:rPr>
              <a:t>11 kW-os hajtómotor, </a:t>
            </a:r>
          </a:p>
          <a:p>
            <a:pPr marL="5502676" lvl="2" indent="-857250">
              <a:buFont typeface="Arial" panose="020B0604020202020204" pitchFamily="34" charset="0"/>
              <a:buChar char="•"/>
            </a:pPr>
            <a:r>
              <a:rPr lang="hu-HU" sz="6600" dirty="0">
                <a:latin typeface="Arial Regular"/>
              </a:rPr>
              <a:t>300-1000 mm között állítható hordószorító egység</a:t>
            </a:r>
          </a:p>
          <a:p>
            <a:pPr marL="5502676" lvl="2" indent="-857250">
              <a:buFont typeface="Arial" panose="020B0604020202020204" pitchFamily="34" charset="0"/>
              <a:buChar char="•"/>
            </a:pPr>
            <a:r>
              <a:rPr lang="hu-HU" sz="6600" dirty="0">
                <a:latin typeface="Arial Regular"/>
              </a:rPr>
              <a:t>1000 mm-es magasság állítási lehetőség</a:t>
            </a:r>
          </a:p>
          <a:p>
            <a:pPr marL="5502676" lvl="2" indent="-857250">
              <a:buFont typeface="Arial" panose="020B0604020202020204" pitchFamily="34" charset="0"/>
              <a:buChar char="•"/>
            </a:pPr>
            <a:r>
              <a:rPr lang="hu-HU" sz="6600" dirty="0">
                <a:latin typeface="Arial Regular"/>
              </a:rPr>
              <a:t>keverőtárcsa átmérője: 250 mm.</a:t>
            </a:r>
          </a:p>
          <a:p>
            <a:pPr marL="5502676" lvl="2" indent="-857250">
              <a:buFont typeface="Arial" panose="020B0604020202020204" pitchFamily="34" charset="0"/>
              <a:buChar char="•"/>
            </a:pPr>
            <a:endParaRPr lang="hu-HU" sz="6600" dirty="0">
              <a:latin typeface="Arial Regular"/>
            </a:endParaRPr>
          </a:p>
          <a:p>
            <a:endParaRPr lang="hu-HU" sz="6600" dirty="0">
              <a:latin typeface="Arial Regular"/>
            </a:endParaRPr>
          </a:p>
          <a:p>
            <a:endParaRPr lang="hu-HU" sz="6600" dirty="0">
              <a:latin typeface="Arial Regular"/>
            </a:endParaRPr>
          </a:p>
        </p:txBody>
      </p:sp>
    </p:spTree>
    <p:extLst>
      <p:ext uri="{BB962C8B-B14F-4D97-AF65-F5344CB8AC3E}">
        <p14:creationId xmlns:p14="http://schemas.microsoft.com/office/powerpoint/2010/main" val="235304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707C797A-B053-6908-6D86-7413AD78D0C1}"/>
              </a:ext>
            </a:extLst>
          </p:cNvPr>
          <p:cNvSpPr txBox="1"/>
          <p:nvPr/>
        </p:nvSpPr>
        <p:spPr>
          <a:xfrm>
            <a:off x="3165230" y="7033846"/>
            <a:ext cx="38510307" cy="19389923"/>
          </a:xfrm>
          <a:prstGeom prst="rect">
            <a:avLst/>
          </a:prstGeom>
          <a:noFill/>
        </p:spPr>
        <p:txBody>
          <a:bodyPr wrap="square">
            <a:spAutoFit/>
          </a:bodyPr>
          <a:lstStyle/>
          <a:p>
            <a:r>
              <a:rPr lang="hu-HU" sz="6600" dirty="0">
                <a:latin typeface="Arial Regular"/>
              </a:rPr>
              <a:t>Technológiai fejlesztést eredményező új eszközök beszerzése</a:t>
            </a:r>
          </a:p>
          <a:p>
            <a:endParaRPr lang="hu-HU" sz="6600" dirty="0">
              <a:latin typeface="Arial Regular"/>
            </a:endParaRPr>
          </a:p>
          <a:p>
            <a:endParaRPr lang="hu-HU" sz="6600" dirty="0">
              <a:latin typeface="Arial Regular"/>
            </a:endParaRPr>
          </a:p>
          <a:p>
            <a:r>
              <a:rPr lang="hu-HU" sz="6600" dirty="0">
                <a:latin typeface="Arial Regular"/>
              </a:rPr>
              <a:t>12. Projektelem: : </a:t>
            </a:r>
            <a:r>
              <a:rPr lang="hu-HU" sz="6600" b="1" dirty="0">
                <a:latin typeface="Arial Regular"/>
              </a:rPr>
              <a:t>65 mm-es aeroszol kupak Fröccsöntő szerszám</a:t>
            </a:r>
          </a:p>
          <a:p>
            <a:r>
              <a:rPr lang="hu-HU" sz="6600" dirty="0">
                <a:latin typeface="Arial Regular"/>
              </a:rPr>
              <a:t>	Típusa: 65*60 mm-es kupak</a:t>
            </a:r>
          </a:p>
          <a:p>
            <a:r>
              <a:rPr lang="hu-HU" sz="6600" dirty="0">
                <a:latin typeface="Arial Regular"/>
              </a:rPr>
              <a:t>	Gyártó:  </a:t>
            </a:r>
            <a:r>
              <a:rPr lang="hu-HU" sz="6600" dirty="0" err="1">
                <a:latin typeface="Arial Regular"/>
              </a:rPr>
              <a:t>Spezial-Form</a:t>
            </a:r>
            <a:r>
              <a:rPr lang="hu-HU" sz="6600" dirty="0">
                <a:latin typeface="Arial Regular"/>
              </a:rPr>
              <a:t> Kft.		www.spezialform.hu	</a:t>
            </a:r>
          </a:p>
          <a:p>
            <a:r>
              <a:rPr lang="hu-HU" sz="6600" dirty="0">
                <a:latin typeface="Arial Regular"/>
              </a:rPr>
              <a:t>	</a:t>
            </a:r>
          </a:p>
          <a:p>
            <a:r>
              <a:rPr lang="hu-HU" sz="6600" dirty="0">
                <a:latin typeface="Arial Regular"/>
              </a:rPr>
              <a:t>	Leírás:</a:t>
            </a:r>
          </a:p>
          <a:p>
            <a:pPr marL="5502676" lvl="2" indent="-857250">
              <a:buFont typeface="Arial" panose="020B0604020202020204" pitchFamily="34" charset="0"/>
              <a:buChar char="•"/>
            </a:pPr>
            <a:r>
              <a:rPr lang="hu-HU" sz="6600" dirty="0">
                <a:latin typeface="Arial Regular"/>
              </a:rPr>
              <a:t>8 fészkes, automata működésű, hidegcsatornás fröccsszerszám</a:t>
            </a:r>
          </a:p>
          <a:p>
            <a:pPr lvl="2"/>
            <a:endParaRPr lang="hu-HU" sz="6600" dirty="0">
              <a:latin typeface="Arial Regular"/>
            </a:endParaRPr>
          </a:p>
          <a:p>
            <a:endParaRPr lang="hu-HU" sz="6600" dirty="0">
              <a:latin typeface="Arial Regular"/>
            </a:endParaRPr>
          </a:p>
          <a:p>
            <a:r>
              <a:rPr lang="hu-HU" sz="6600" dirty="0">
                <a:latin typeface="Arial Regular"/>
              </a:rPr>
              <a:t>13. Projektelem:  </a:t>
            </a:r>
            <a:r>
              <a:rPr lang="hu-HU" sz="6600" b="1" dirty="0" err="1">
                <a:latin typeface="Arial Regular"/>
              </a:rPr>
              <a:t>origináló</a:t>
            </a:r>
            <a:r>
              <a:rPr lang="hu-HU" sz="6600" b="1" dirty="0">
                <a:latin typeface="Arial Regular"/>
              </a:rPr>
              <a:t> kupak Fröccsöntő szerszám</a:t>
            </a:r>
          </a:p>
          <a:p>
            <a:r>
              <a:rPr lang="hu-HU" sz="6600" dirty="0">
                <a:latin typeface="Arial Regular"/>
              </a:rPr>
              <a:t>	Típusa: 35 mm-es külső </a:t>
            </a:r>
            <a:r>
              <a:rPr lang="hu-HU" sz="6600" dirty="0" err="1">
                <a:latin typeface="Arial Regular"/>
              </a:rPr>
              <a:t>origináló</a:t>
            </a:r>
            <a:r>
              <a:rPr lang="hu-HU" sz="6600" dirty="0">
                <a:latin typeface="Arial Regular"/>
              </a:rPr>
              <a:t> kupak</a:t>
            </a:r>
          </a:p>
          <a:p>
            <a:r>
              <a:rPr lang="hu-HU" sz="6600" dirty="0">
                <a:latin typeface="Arial Regular"/>
              </a:rPr>
              <a:t>	Gyártó:  </a:t>
            </a:r>
            <a:r>
              <a:rPr lang="hu-HU" sz="6600" dirty="0" err="1">
                <a:latin typeface="Arial Regular"/>
              </a:rPr>
              <a:t>Arago</a:t>
            </a:r>
            <a:r>
              <a:rPr lang="hu-HU" sz="6600" dirty="0">
                <a:latin typeface="Arial Regular"/>
              </a:rPr>
              <a:t> </a:t>
            </a:r>
            <a:r>
              <a:rPr lang="hu-HU" sz="6600" dirty="0" err="1">
                <a:latin typeface="Arial Regular"/>
              </a:rPr>
              <a:t>Tools</a:t>
            </a:r>
            <a:r>
              <a:rPr lang="hu-HU" sz="6600" dirty="0">
                <a:latin typeface="Arial Regular"/>
              </a:rPr>
              <a:t> Kft			www.aragotools.hu	</a:t>
            </a:r>
          </a:p>
          <a:p>
            <a:r>
              <a:rPr lang="hu-HU" sz="6600" dirty="0">
                <a:latin typeface="Arial Regular"/>
              </a:rPr>
              <a:t>	</a:t>
            </a:r>
          </a:p>
          <a:p>
            <a:r>
              <a:rPr lang="hu-HU" sz="6600" dirty="0">
                <a:latin typeface="Arial Regular"/>
              </a:rPr>
              <a:t>	Leírás:</a:t>
            </a:r>
          </a:p>
          <a:p>
            <a:pPr marL="5502676" lvl="2" indent="-857250">
              <a:buFont typeface="Arial" panose="020B0604020202020204" pitchFamily="34" charset="0"/>
              <a:buChar char="•"/>
            </a:pPr>
            <a:r>
              <a:rPr lang="hu-HU" sz="6600" dirty="0">
                <a:latin typeface="Arial Regular"/>
              </a:rPr>
              <a:t>10 fészkes, automata működésű, hidegcsatornás fröccsszerszám</a:t>
            </a:r>
          </a:p>
          <a:p>
            <a:endParaRPr lang="hu-HU" sz="6600" dirty="0">
              <a:latin typeface="Arial Regular"/>
            </a:endParaRPr>
          </a:p>
          <a:p>
            <a:endParaRPr lang="hu-HU" sz="6600" dirty="0">
              <a:latin typeface="Arial Regular"/>
            </a:endParaRPr>
          </a:p>
        </p:txBody>
      </p:sp>
    </p:spTree>
    <p:extLst>
      <p:ext uri="{BB962C8B-B14F-4D97-AF65-F5344CB8AC3E}">
        <p14:creationId xmlns:p14="http://schemas.microsoft.com/office/powerpoint/2010/main" val="260158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5" y="2546540"/>
            <a:ext cx="19907930" cy="1207742"/>
          </a:xfrm>
          <a:prstGeom prst="rect">
            <a:avLst/>
          </a:prstGeom>
          <a:noFill/>
        </p:spPr>
        <p:txBody>
          <a:bodyPr wrap="square" lIns="464543" tIns="232271" rIns="464543" bIns="232271" rtlCol="0">
            <a:spAutoFit/>
          </a:bodyPr>
          <a:lstStyle/>
          <a:p>
            <a:pPr algn="ctr"/>
            <a:r>
              <a:rPr lang="cs-CZ" sz="4800" b="1" dirty="0">
                <a:latin typeface="Arial Bold"/>
                <a:cs typeface="Arial"/>
              </a:rPr>
              <a:t>A MEDIKÉMIA Zrt. korábbi nyertes  GINOP pályázatai </a:t>
            </a:r>
            <a:endParaRPr lang="en-US" b="1" dirty="0">
              <a:latin typeface="Arial"/>
              <a:cs typeface="Arial"/>
            </a:endParaRPr>
          </a:p>
        </p:txBody>
      </p:sp>
      <p:sp>
        <p:nvSpPr>
          <p:cNvPr id="2" name="Cím 1">
            <a:extLst>
              <a:ext uri="{FF2B5EF4-FFF2-40B4-BE49-F238E27FC236}">
                <a16:creationId xmlns:a16="http://schemas.microsoft.com/office/drawing/2014/main" id="{9E461810-509F-98E4-5090-7903B0620910}"/>
              </a:ext>
            </a:extLst>
          </p:cNvPr>
          <p:cNvSpPr>
            <a:spLocks noGrp="1"/>
          </p:cNvSpPr>
          <p:nvPr>
            <p:ph type="title"/>
          </p:nvPr>
        </p:nvSpPr>
        <p:spPr>
          <a:xfrm>
            <a:off x="2322592" y="1046551"/>
            <a:ext cx="41806654" cy="2707731"/>
          </a:xfrm>
        </p:spPr>
        <p:txBody>
          <a:bodyPr>
            <a:normAutofit fontScale="90000"/>
          </a:bodyPr>
          <a:lstStyle/>
          <a:p>
            <a:r>
              <a:rPr lang="hu-HU" dirty="0"/>
              <a:t> </a:t>
            </a:r>
          </a:p>
        </p:txBody>
      </p:sp>
      <p:sp>
        <p:nvSpPr>
          <p:cNvPr id="3" name="Tartalom helye 2">
            <a:extLst>
              <a:ext uri="{FF2B5EF4-FFF2-40B4-BE49-F238E27FC236}">
                <a16:creationId xmlns:a16="http://schemas.microsoft.com/office/drawing/2014/main" id="{27FF6668-265B-7026-3956-3B764A6CA12A}"/>
              </a:ext>
            </a:extLst>
          </p:cNvPr>
          <p:cNvSpPr>
            <a:spLocks noGrp="1"/>
          </p:cNvSpPr>
          <p:nvPr>
            <p:ph idx="1"/>
          </p:nvPr>
        </p:nvSpPr>
        <p:spPr>
          <a:xfrm>
            <a:off x="2322592" y="6097804"/>
            <a:ext cx="41806654" cy="18989070"/>
          </a:xfrm>
        </p:spPr>
        <p:txBody>
          <a:bodyPr>
            <a:normAutofit fontScale="70000" lnSpcReduction="20000"/>
          </a:bodyPr>
          <a:lstStyle/>
          <a:p>
            <a:r>
              <a:rPr lang="hu-HU" sz="6900" dirty="0">
                <a:latin typeface="Arial Regular"/>
              </a:rPr>
              <a:t> 2014/2015: 	GINOP-1.2.1-14-2014-00 048: „Kapacitásnövelő beruházás a Medikémia Zrt-nél”</a:t>
            </a:r>
          </a:p>
          <a:p>
            <a:pPr marL="0" indent="0">
              <a:buNone/>
            </a:pPr>
            <a:r>
              <a:rPr lang="hu-HU" sz="6900" dirty="0">
                <a:latin typeface="Arial Regular"/>
              </a:rPr>
              <a:t>			Projekt elszámolható összköltsége: 42 087 E Ft 	Vissza nem térítendő támogatás:  21 044 E Ft</a:t>
            </a:r>
          </a:p>
          <a:p>
            <a:pPr marL="0" indent="0">
              <a:buNone/>
            </a:pPr>
            <a:endParaRPr lang="hu-HU" sz="6900" dirty="0">
              <a:latin typeface="Arial Regular"/>
            </a:endParaRPr>
          </a:p>
          <a:p>
            <a:pPr>
              <a:buFont typeface="Arial" panose="020B0604020202020204" pitchFamily="34" charset="0"/>
              <a:buChar char="•"/>
            </a:pPr>
            <a:r>
              <a:rPr lang="hu-HU" sz="6900" dirty="0">
                <a:latin typeface="Arial Regular"/>
              </a:rPr>
              <a:t>2017/2018:	GINOP-1.2.3-8-3-4-16-2017-00172: „Mikro-, kis- és középvállalkozások kapacitásbővítő beruházásainak támogatása 						kombinált hiteltermék keretében”</a:t>
            </a:r>
          </a:p>
          <a:p>
            <a:pPr marL="0" indent="0">
              <a:buNone/>
            </a:pPr>
            <a:r>
              <a:rPr lang="hu-HU" sz="6900" dirty="0">
                <a:latin typeface="Arial Regular"/>
              </a:rPr>
              <a:t>			Projekt elszámolható összköltsége: 162 924 E Ft 	Vissza nem térítendő támogatás:  48 353 E Ft</a:t>
            </a:r>
          </a:p>
          <a:p>
            <a:pPr marL="0" indent="0">
              <a:buNone/>
            </a:pPr>
            <a:r>
              <a:rPr lang="hu-HU" sz="6900" dirty="0">
                <a:latin typeface="Arial Regular"/>
              </a:rPr>
              <a:t>			A konstrukció keretében igényelt kölcsön: 97 755 E Ft</a:t>
            </a:r>
          </a:p>
          <a:p>
            <a:pPr marL="0" indent="0">
              <a:buNone/>
            </a:pPr>
            <a:endParaRPr lang="hu-HU" sz="6900" dirty="0">
              <a:latin typeface="Arial Regular"/>
            </a:endParaRPr>
          </a:p>
          <a:p>
            <a:pPr>
              <a:buFont typeface="Arial" panose="020B0604020202020204" pitchFamily="34" charset="0"/>
              <a:buChar char="•"/>
            </a:pPr>
            <a:r>
              <a:rPr lang="hu-HU" sz="6900" dirty="0">
                <a:latin typeface="Arial Regular"/>
              </a:rPr>
              <a:t>2017/2018		GINOP-3.2.2-8-2-4-16-2017-00112: „Informatikai fejlesztés a Medikémia Zrt-nél”</a:t>
            </a:r>
          </a:p>
          <a:p>
            <a:pPr marL="0" indent="0">
              <a:buNone/>
            </a:pPr>
            <a:r>
              <a:rPr lang="hu-HU" sz="6900" dirty="0">
                <a:latin typeface="Arial Regular"/>
              </a:rPr>
              <a:t>			Projekt elszámolható összköltsége: 9 619 E Ft 	Vissza nem térítendő támogatás:  3 848 E Ft</a:t>
            </a:r>
          </a:p>
          <a:p>
            <a:pPr marL="0" indent="0">
              <a:buNone/>
            </a:pPr>
            <a:r>
              <a:rPr lang="hu-HU" sz="6900" dirty="0">
                <a:latin typeface="Arial Regular"/>
              </a:rPr>
              <a:t>			A konstrukció keretében igényelt kölcsön: 4 810 E Ft</a:t>
            </a:r>
          </a:p>
          <a:p>
            <a:pPr marL="0" indent="0">
              <a:buNone/>
            </a:pPr>
            <a:endParaRPr lang="hu-HU" sz="6900" dirty="0">
              <a:latin typeface="Arial Regular"/>
            </a:endParaRPr>
          </a:p>
          <a:p>
            <a:pPr>
              <a:buFont typeface="Arial" panose="020B0604020202020204" pitchFamily="34" charset="0"/>
              <a:buChar char="•"/>
            </a:pPr>
            <a:r>
              <a:rPr lang="hu-HU" sz="6900" dirty="0">
                <a:latin typeface="Arial Regular"/>
              </a:rPr>
              <a:t>2017/2018		GINOP-4.1.1-8-4-4-16-2017-00039: „Megújuló energia használatával megvalósuló épületenergetikai fejlesztések a</a:t>
            </a:r>
          </a:p>
          <a:p>
            <a:pPr marL="0" indent="0">
              <a:buNone/>
            </a:pPr>
            <a:r>
              <a:rPr lang="hu-HU" sz="6900" dirty="0">
                <a:latin typeface="Arial Regular"/>
              </a:rPr>
              <a:t>			Medikémia Zrt.-nél”</a:t>
            </a:r>
          </a:p>
          <a:p>
            <a:pPr marL="0" indent="0">
              <a:buNone/>
            </a:pPr>
            <a:r>
              <a:rPr lang="hu-HU" sz="6900" dirty="0">
                <a:latin typeface="Arial Regular"/>
              </a:rPr>
              <a:t>			Projekt elszámolható összköltsége: 108 266 E Ft 	Vissza nem térítendő támogatás:  48 709 E Ft</a:t>
            </a:r>
          </a:p>
          <a:p>
            <a:pPr marL="0" indent="0">
              <a:buNone/>
            </a:pPr>
            <a:r>
              <a:rPr lang="hu-HU" sz="6900" dirty="0">
                <a:latin typeface="Arial Regular"/>
              </a:rPr>
              <a:t>			A konstrukció keretében igényelt kölcsön: 48 720 E Ft</a:t>
            </a:r>
          </a:p>
          <a:p>
            <a:pPr marL="0" indent="0">
              <a:buNone/>
            </a:pPr>
            <a:r>
              <a:rPr lang="hu-HU" sz="6900" dirty="0">
                <a:latin typeface="Arial Regular"/>
              </a:rPr>
              <a:t>	</a:t>
            </a:r>
          </a:p>
          <a:p>
            <a:pPr>
              <a:buFont typeface="Arial" panose="020B0604020202020204" pitchFamily="34" charset="0"/>
              <a:buChar char="•"/>
            </a:pPr>
            <a:r>
              <a:rPr lang="hu-HU" sz="6900" dirty="0">
                <a:latin typeface="Arial Regular"/>
              </a:rPr>
              <a:t>2020/2021		GINOP-1.2.8-20-2020-01731: „Modern üzleti és termelési kihívásokhoz való alkalmazkodást segítő fejlesztések</a:t>
            </a:r>
          </a:p>
          <a:p>
            <a:pPr marL="0" indent="0">
              <a:buNone/>
            </a:pPr>
            <a:r>
              <a:rPr lang="hu-HU" sz="6900" dirty="0">
                <a:latin typeface="Arial Regular"/>
              </a:rPr>
              <a:t>			a Medikémia Zrt.-nél”</a:t>
            </a:r>
          </a:p>
          <a:p>
            <a:pPr marL="0" indent="0">
              <a:buNone/>
            </a:pPr>
            <a:r>
              <a:rPr lang="hu-HU" sz="6900" dirty="0">
                <a:latin typeface="Arial Regular"/>
              </a:rPr>
              <a:t>			Projekt elszámolható összköltsége: 128 026 E Ft 	Vissza nem térítendő támogatás:  </a:t>
            </a:r>
            <a:r>
              <a:rPr lang="hu-HU" sz="6900" dirty="0">
                <a:solidFill>
                  <a:srgbClr val="003399"/>
                </a:solidFill>
                <a:latin typeface="Arial Regular"/>
              </a:rPr>
              <a:t>89 618 </a:t>
            </a:r>
            <a:r>
              <a:rPr lang="hu-HU" sz="6900" dirty="0">
                <a:latin typeface="Arial Regular"/>
              </a:rPr>
              <a:t>E Ft</a:t>
            </a:r>
          </a:p>
          <a:p>
            <a:pPr marL="0" indent="0">
              <a:buNone/>
            </a:pPr>
            <a:r>
              <a:rPr lang="hu-HU" sz="6900" dirty="0">
                <a:latin typeface="Arial Regular"/>
              </a:rPr>
              <a:t>			</a:t>
            </a:r>
          </a:p>
          <a:p>
            <a:pPr marL="0" indent="0">
              <a:buNone/>
            </a:pPr>
            <a:r>
              <a:rPr lang="hu-HU" sz="6900" dirty="0">
                <a:latin typeface="Arial Regular"/>
              </a:rPr>
              <a:t>			</a:t>
            </a:r>
            <a:r>
              <a:rPr lang="hu-HU" sz="6900" b="1" dirty="0">
                <a:latin typeface="Arial Regular"/>
              </a:rPr>
              <a:t>Összes projekt összköltsége: 450.922 E Ft		Összes vissza nem térítendő támogatás: </a:t>
            </a:r>
            <a:r>
              <a:rPr lang="hu-HU" sz="6900" b="1" dirty="0">
                <a:solidFill>
                  <a:srgbClr val="003399"/>
                </a:solidFill>
                <a:latin typeface="Arial Regular"/>
              </a:rPr>
              <a:t>211.572</a:t>
            </a:r>
            <a:r>
              <a:rPr lang="hu-HU" sz="6900" b="1" dirty="0">
                <a:latin typeface="Arial Regular"/>
              </a:rPr>
              <a:t> E Ft</a:t>
            </a:r>
          </a:p>
          <a:p>
            <a:pPr marL="0" indent="0">
              <a:buNone/>
            </a:pPr>
            <a:endParaRPr lang="hu-HU" sz="6900" b="1" dirty="0">
              <a:latin typeface="Arial Regular"/>
            </a:endParaRPr>
          </a:p>
          <a:p>
            <a:pPr marL="0" indent="0">
              <a:buNone/>
            </a:pPr>
            <a:r>
              <a:rPr lang="hu-HU" sz="6900" dirty="0">
                <a:latin typeface="Arial Regular"/>
              </a:rPr>
              <a:t>			Pályázatíró partnerünk: Terra-Tender Kft. Szeged		https://terratender.hu</a:t>
            </a:r>
          </a:p>
          <a:p>
            <a:pPr marL="0" indent="0">
              <a:buNone/>
            </a:pPr>
            <a:endParaRPr lang="hu-HU" sz="5800" dirty="0">
              <a:latin typeface="Arial Regular"/>
            </a:endParaRPr>
          </a:p>
          <a:p>
            <a:pPr marL="0" indent="0">
              <a:buNone/>
            </a:pPr>
            <a:endParaRPr lang="hu-HU" sz="4800" dirty="0">
              <a:latin typeface="Arial Regular"/>
            </a:endParaRPr>
          </a:p>
        </p:txBody>
      </p:sp>
    </p:spTree>
    <p:extLst>
      <p:ext uri="{BB962C8B-B14F-4D97-AF65-F5344CB8AC3E}">
        <p14:creationId xmlns:p14="http://schemas.microsoft.com/office/powerpoint/2010/main" val="226299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707C797A-B053-6908-6D86-7413AD78D0C1}"/>
              </a:ext>
            </a:extLst>
          </p:cNvPr>
          <p:cNvSpPr txBox="1"/>
          <p:nvPr/>
        </p:nvSpPr>
        <p:spPr>
          <a:xfrm>
            <a:off x="3165230" y="7033846"/>
            <a:ext cx="38510307" cy="21421249"/>
          </a:xfrm>
          <a:prstGeom prst="rect">
            <a:avLst/>
          </a:prstGeom>
          <a:noFill/>
        </p:spPr>
        <p:txBody>
          <a:bodyPr wrap="square">
            <a:spAutoFit/>
          </a:bodyPr>
          <a:lstStyle/>
          <a:p>
            <a:r>
              <a:rPr lang="hu-HU" sz="6600" dirty="0">
                <a:latin typeface="Arial Regular"/>
              </a:rPr>
              <a:t>Technológiai fejlesztést eredményező új eszközök beszerzése</a:t>
            </a:r>
          </a:p>
          <a:p>
            <a:endParaRPr lang="hu-HU" sz="6600" dirty="0">
              <a:latin typeface="Arial Regular"/>
            </a:endParaRPr>
          </a:p>
          <a:p>
            <a:r>
              <a:rPr lang="hu-HU" sz="6600" dirty="0">
                <a:latin typeface="Arial Regular"/>
              </a:rPr>
              <a:t>14. Projektelem: </a:t>
            </a:r>
            <a:r>
              <a:rPr lang="hu-HU" sz="6600" b="1" dirty="0">
                <a:latin typeface="Arial Regular"/>
              </a:rPr>
              <a:t>Raktári raklapos állványrendszer</a:t>
            </a:r>
          </a:p>
          <a:p>
            <a:r>
              <a:rPr lang="hu-HU" sz="6600" dirty="0">
                <a:latin typeface="Arial Regular"/>
              </a:rPr>
              <a:t>	Típusa: UGP SBO</a:t>
            </a:r>
          </a:p>
          <a:p>
            <a:r>
              <a:rPr lang="hu-HU" sz="6600" dirty="0">
                <a:latin typeface="Arial Regular"/>
              </a:rPr>
              <a:t>	Gyártó:  METALSISTEM </a:t>
            </a:r>
            <a:r>
              <a:rPr lang="hu-HU" sz="6600" dirty="0" err="1">
                <a:latin typeface="Arial Regular"/>
              </a:rPr>
              <a:t>S.p.A</a:t>
            </a:r>
            <a:r>
              <a:rPr lang="hu-HU" sz="6600" dirty="0">
                <a:latin typeface="Arial Regular"/>
              </a:rPr>
              <a:t>. [I]</a:t>
            </a:r>
          </a:p>
          <a:p>
            <a:r>
              <a:rPr lang="hu-HU" sz="6600" dirty="0">
                <a:latin typeface="Arial Regular"/>
              </a:rPr>
              <a:t>	Szállító: UGP Tárolástechnika Kft.		https://www.ugp.hu</a:t>
            </a:r>
          </a:p>
          <a:p>
            <a:endParaRPr lang="hu-HU" sz="6600" dirty="0">
              <a:latin typeface="Arial Regular"/>
            </a:endParaRPr>
          </a:p>
          <a:p>
            <a:r>
              <a:rPr lang="hu-HU" sz="6600" dirty="0">
                <a:latin typeface="Arial Regular"/>
              </a:rPr>
              <a:t>	Leírás:</a:t>
            </a:r>
          </a:p>
          <a:p>
            <a:pPr marL="5502676" lvl="2" indent="-857250">
              <a:buFont typeface="Arial" panose="020B0604020202020204" pitchFamily="34" charset="0"/>
              <a:buChar char="•"/>
            </a:pPr>
            <a:r>
              <a:rPr lang="hu-HU" sz="6600" dirty="0">
                <a:latin typeface="Arial Regular"/>
              </a:rPr>
              <a:t>A raktárhelyek számának növelése legolcsóbban többszintes polcrendszerek felépítésével lehetséges.</a:t>
            </a:r>
          </a:p>
          <a:p>
            <a:pPr marL="5502676" lvl="2" indent="-857250">
              <a:buFont typeface="Arial" panose="020B0604020202020204" pitchFamily="34" charset="0"/>
              <a:buChar char="•"/>
            </a:pPr>
            <a:r>
              <a:rPr lang="hu-HU" sz="6600" dirty="0">
                <a:latin typeface="Arial Regular"/>
              </a:rPr>
              <a:t>Drive-in állványok</a:t>
            </a:r>
          </a:p>
          <a:p>
            <a:pPr marL="5502676" lvl="2" indent="-857250">
              <a:buFont typeface="Arial" panose="020B0604020202020204" pitchFamily="34" charset="0"/>
              <a:buChar char="•"/>
            </a:pPr>
            <a:r>
              <a:rPr lang="hu-HU" sz="6600" dirty="0">
                <a:latin typeface="Arial Regular"/>
              </a:rPr>
              <a:t>Polcos állványok</a:t>
            </a:r>
          </a:p>
          <a:p>
            <a:pPr marL="5502676" lvl="2" indent="-857250">
              <a:buFont typeface="Arial" panose="020B0604020202020204" pitchFamily="34" charset="0"/>
              <a:buChar char="•"/>
            </a:pPr>
            <a:r>
              <a:rPr lang="hu-HU" sz="6600" dirty="0">
                <a:latin typeface="Arial Regular"/>
              </a:rPr>
              <a:t>erősített </a:t>
            </a:r>
            <a:r>
              <a:rPr lang="hu-HU" sz="6600" dirty="0" err="1">
                <a:latin typeface="Arial Regular"/>
              </a:rPr>
              <a:t>omega</a:t>
            </a:r>
            <a:r>
              <a:rPr lang="hu-HU" sz="6600" dirty="0">
                <a:latin typeface="Arial Regular"/>
              </a:rPr>
              <a:t> profil (</a:t>
            </a:r>
            <a:r>
              <a:rPr lang="hu-HU" sz="6600" dirty="0" err="1">
                <a:latin typeface="Arial Regular"/>
              </a:rPr>
              <a:t>max</a:t>
            </a:r>
            <a:r>
              <a:rPr lang="hu-HU" sz="6600" dirty="0">
                <a:latin typeface="Arial Regular"/>
              </a:rPr>
              <a:t>. 650 kg / raklap)</a:t>
            </a:r>
          </a:p>
          <a:p>
            <a:pPr marL="5502676" lvl="2" indent="-857250">
              <a:buFont typeface="Arial" panose="020B0604020202020204" pitchFamily="34" charset="0"/>
              <a:buChar char="•"/>
            </a:pPr>
            <a:r>
              <a:rPr lang="hu-HU" sz="6600" dirty="0">
                <a:latin typeface="Arial Regular"/>
              </a:rPr>
              <a:t>merevített tartógerenda</a:t>
            </a:r>
          </a:p>
          <a:p>
            <a:pPr marL="5502676" lvl="2" indent="-857250">
              <a:buFont typeface="Arial" panose="020B0604020202020204" pitchFamily="34" charset="0"/>
              <a:buChar char="•"/>
            </a:pPr>
            <a:r>
              <a:rPr lang="hu-HU" sz="6600" dirty="0">
                <a:latin typeface="Arial Regular"/>
              </a:rPr>
              <a:t>Kétoldalas kapcsolófej a gerendán</a:t>
            </a:r>
          </a:p>
          <a:p>
            <a:pPr marL="5502676" lvl="2" indent="-857250">
              <a:buFont typeface="Arial" panose="020B0604020202020204" pitchFamily="34" charset="0"/>
              <a:buChar char="•"/>
            </a:pPr>
            <a:r>
              <a:rPr lang="hu-HU" sz="6600" dirty="0">
                <a:latin typeface="Arial Regular"/>
              </a:rPr>
              <a:t>50 mm-ként állítható gerendaszint az oszlopon</a:t>
            </a:r>
          </a:p>
          <a:p>
            <a:pPr marL="5502676" lvl="2" indent="-857250">
              <a:buFont typeface="Arial" panose="020B0604020202020204" pitchFamily="34" charset="0"/>
              <a:buChar char="•"/>
            </a:pPr>
            <a:r>
              <a:rPr lang="hu-HU" sz="6600" dirty="0">
                <a:latin typeface="Arial Regular"/>
              </a:rPr>
              <a:t>TÜV és CE minősítés</a:t>
            </a:r>
          </a:p>
          <a:p>
            <a:pPr marL="5502676" lvl="2" indent="-857250">
              <a:buFont typeface="Arial" panose="020B0604020202020204" pitchFamily="34" charset="0"/>
              <a:buChar char="•"/>
            </a:pPr>
            <a:endParaRPr lang="hu-HU" sz="6600" dirty="0">
              <a:latin typeface="Arial Regular"/>
            </a:endParaRPr>
          </a:p>
          <a:p>
            <a:pPr marL="5502676" lvl="2" indent="-857250">
              <a:buFont typeface="Arial" panose="020B0604020202020204" pitchFamily="34" charset="0"/>
              <a:buChar char="•"/>
            </a:pPr>
            <a:endParaRPr lang="hu-HU" sz="6600" dirty="0">
              <a:latin typeface="Arial Regular"/>
            </a:endParaRPr>
          </a:p>
          <a:p>
            <a:endParaRPr lang="hu-HU" sz="6600" dirty="0">
              <a:latin typeface="Arial Regular"/>
            </a:endParaRPr>
          </a:p>
          <a:p>
            <a:r>
              <a:rPr lang="hu-HU" sz="6600" dirty="0">
                <a:latin typeface="Arial Regular"/>
              </a:rPr>
              <a:t>)</a:t>
            </a:r>
          </a:p>
        </p:txBody>
      </p:sp>
    </p:spTree>
    <p:extLst>
      <p:ext uri="{BB962C8B-B14F-4D97-AF65-F5344CB8AC3E}">
        <p14:creationId xmlns:p14="http://schemas.microsoft.com/office/powerpoint/2010/main" val="318517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C9FAAF17-2258-06C8-9AE0-7ABA74AE93F5}"/>
              </a:ext>
            </a:extLst>
          </p:cNvPr>
          <p:cNvSpPr txBox="1"/>
          <p:nvPr/>
        </p:nvSpPr>
        <p:spPr>
          <a:xfrm>
            <a:off x="5451230" y="6858001"/>
            <a:ext cx="30975300" cy="21832515"/>
          </a:xfrm>
          <a:prstGeom prst="rect">
            <a:avLst/>
          </a:prstGeom>
          <a:noFill/>
        </p:spPr>
        <p:txBody>
          <a:bodyPr wrap="square">
            <a:spAutoFit/>
          </a:bodyPr>
          <a:lstStyle/>
          <a:p>
            <a:r>
              <a:rPr lang="hu-HU" dirty="0"/>
              <a:t> </a:t>
            </a:r>
            <a:r>
              <a:rPr lang="hu-HU" sz="6600" dirty="0">
                <a:latin typeface="Arial Regular"/>
              </a:rPr>
              <a:t>Technológiai fejlesztést eredményező új eszközök beszerzése</a:t>
            </a:r>
          </a:p>
          <a:p>
            <a:endParaRPr lang="hu-HU" sz="6600" dirty="0">
              <a:latin typeface="Arial Regular"/>
            </a:endParaRPr>
          </a:p>
          <a:p>
            <a:r>
              <a:rPr lang="hu-HU" sz="6600" dirty="0">
                <a:latin typeface="Arial Regular"/>
              </a:rPr>
              <a:t>15. Projektelem: </a:t>
            </a:r>
            <a:r>
              <a:rPr lang="hu-HU" sz="6600" b="1" dirty="0">
                <a:latin typeface="Arial Regular"/>
              </a:rPr>
              <a:t>Diesel targonca</a:t>
            </a:r>
          </a:p>
          <a:p>
            <a:r>
              <a:rPr lang="hu-HU" sz="6600" dirty="0">
                <a:latin typeface="Arial Regular"/>
              </a:rPr>
              <a:t>	Típusa: MITSUBISHI FD20N3</a:t>
            </a:r>
          </a:p>
          <a:p>
            <a:r>
              <a:rPr lang="hu-HU" sz="6600" dirty="0">
                <a:latin typeface="Arial Regular"/>
              </a:rPr>
              <a:t>	Gyártó: MITSUBISHI</a:t>
            </a:r>
          </a:p>
          <a:p>
            <a:r>
              <a:rPr lang="hu-HU" sz="6600" dirty="0">
                <a:latin typeface="Arial Regular"/>
              </a:rPr>
              <a:t>	</a:t>
            </a:r>
          </a:p>
          <a:p>
            <a:r>
              <a:rPr lang="hu-HU" sz="6600" dirty="0">
                <a:latin typeface="Arial Regular"/>
              </a:rPr>
              <a:t>	A gép jellemzői:</a:t>
            </a:r>
          </a:p>
          <a:p>
            <a:pPr lvl="1"/>
            <a:r>
              <a:rPr lang="hu-HU" sz="6600" dirty="0">
                <a:latin typeface="Arial Regular"/>
              </a:rPr>
              <a:t>		Diesel üzemű homlokvillás targonca</a:t>
            </a:r>
          </a:p>
          <a:p>
            <a:pPr lvl="1"/>
            <a:r>
              <a:rPr lang="hu-HU" sz="6600" dirty="0">
                <a:latin typeface="Arial Regular"/>
              </a:rPr>
              <a:t>		teherbírása: 2000 kg (500 mm tömegközépponton)</a:t>
            </a:r>
          </a:p>
          <a:p>
            <a:pPr lvl="1"/>
            <a:r>
              <a:rPr lang="hu-HU" sz="6600" dirty="0">
                <a:latin typeface="Arial Regular"/>
              </a:rPr>
              <a:t>		motor:  Mitsubishi D04EG ipari motor 36 kW</a:t>
            </a:r>
          </a:p>
          <a:p>
            <a:pPr lvl="1"/>
            <a:r>
              <a:rPr lang="hu-HU" sz="6600" dirty="0">
                <a:latin typeface="Arial Regular"/>
              </a:rPr>
              <a:t>		villahossz: 1200 mm </a:t>
            </a:r>
          </a:p>
          <a:p>
            <a:pPr marR="800100" lvl="1">
              <a:lnSpc>
                <a:spcPct val="107000"/>
              </a:lnSpc>
              <a:spcAft>
                <a:spcPts val="800"/>
              </a:spcAft>
              <a:tabLst>
                <a:tab pos="76200" algn="l"/>
              </a:tabLst>
            </a:pPr>
            <a:r>
              <a:rPr lang="hu-HU" sz="6600" dirty="0">
                <a:latin typeface="Arial Regular"/>
              </a:rPr>
              <a:t>		hidrodinamikus fokozatmentes erőátvitel </a:t>
            </a:r>
          </a:p>
          <a:p>
            <a:pPr lvl="1">
              <a:lnSpc>
                <a:spcPct val="107000"/>
              </a:lnSpc>
              <a:spcAft>
                <a:spcPts val="800"/>
              </a:spcAft>
              <a:tabLst>
                <a:tab pos="76200" algn="l"/>
                <a:tab pos="1371600" algn="l"/>
                <a:tab pos="1485900" algn="l"/>
              </a:tabLst>
            </a:pPr>
            <a:r>
              <a:rPr lang="hu-HU" sz="6600" dirty="0">
                <a:latin typeface="Arial Regular"/>
              </a:rPr>
              <a:t>		LED közúti világító- és jelzőberendezéssel felszerelve                                                                </a:t>
            </a:r>
          </a:p>
          <a:p>
            <a:pPr lvl="1">
              <a:lnSpc>
                <a:spcPct val="107000"/>
              </a:lnSpc>
              <a:spcAft>
                <a:spcPts val="800"/>
              </a:spcAft>
              <a:tabLst>
                <a:tab pos="76200" algn="l"/>
                <a:tab pos="1371600" algn="l"/>
                <a:tab pos="1485900" algn="l"/>
              </a:tabLst>
            </a:pPr>
            <a:r>
              <a:rPr lang="hu-HU" sz="6600" dirty="0">
                <a:latin typeface="Arial Regular"/>
              </a:rPr>
              <a:t>		karos hidraulikavezérlés</a:t>
            </a:r>
          </a:p>
          <a:p>
            <a:pPr lvl="1">
              <a:lnSpc>
                <a:spcPct val="107000"/>
              </a:lnSpc>
              <a:spcAft>
                <a:spcPts val="800"/>
              </a:spcAft>
              <a:tabLst>
                <a:tab pos="76200" algn="l"/>
                <a:tab pos="1371600" algn="l"/>
                <a:tab pos="1485900" algn="l"/>
              </a:tabLst>
            </a:pPr>
            <a:r>
              <a:rPr lang="hu-HU" sz="6600" dirty="0">
                <a:latin typeface="Arial Regular"/>
              </a:rPr>
              <a:t>		hidraulikus oldalmozgató</a:t>
            </a:r>
          </a:p>
          <a:p>
            <a:pPr lvl="1">
              <a:lnSpc>
                <a:spcPct val="107000"/>
              </a:lnSpc>
              <a:spcAft>
                <a:spcPts val="800"/>
              </a:spcAft>
              <a:tabLst>
                <a:tab pos="76200" algn="l"/>
                <a:tab pos="1371600" algn="l"/>
                <a:tab pos="1485900" algn="l"/>
              </a:tabLst>
            </a:pPr>
            <a:r>
              <a:rPr lang="hu-HU" sz="6600" dirty="0">
                <a:latin typeface="Arial Regular"/>
              </a:rPr>
              <a:t>		hidraulikus súlymérővel felszerelve</a:t>
            </a:r>
          </a:p>
          <a:p>
            <a:pPr marL="6625239" lvl="3">
              <a:lnSpc>
                <a:spcPct val="107000"/>
              </a:lnSpc>
              <a:spcAft>
                <a:spcPts val="800"/>
              </a:spcAft>
              <a:tabLst>
                <a:tab pos="76200" algn="l"/>
                <a:tab pos="1371600" algn="l"/>
                <a:tab pos="1485900" algn="l"/>
              </a:tabLst>
            </a:pPr>
            <a:r>
              <a:rPr lang="hu-HU" sz="6600" dirty="0">
                <a:latin typeface="Arial Regular"/>
              </a:rPr>
              <a:t>	egyedi igény szerint átalakított bukókeret </a:t>
            </a:r>
          </a:p>
          <a:p>
            <a:endParaRPr lang="hu-HU" sz="6600" dirty="0">
              <a:latin typeface="Arial Regular"/>
            </a:endParaRPr>
          </a:p>
          <a:p>
            <a:endParaRPr lang="hu-HU" sz="6600" dirty="0">
              <a:latin typeface="Arial Regular"/>
            </a:endParaRPr>
          </a:p>
          <a:p>
            <a:endParaRPr lang="hu-HU" sz="6600" dirty="0">
              <a:latin typeface="Arial Regular"/>
            </a:endParaRPr>
          </a:p>
        </p:txBody>
      </p:sp>
    </p:spTree>
    <p:extLst>
      <p:ext uri="{BB962C8B-B14F-4D97-AF65-F5344CB8AC3E}">
        <p14:creationId xmlns:p14="http://schemas.microsoft.com/office/powerpoint/2010/main" val="148116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47BE4EF9-3FE6-8905-DF21-C6607D1C614C}"/>
              </a:ext>
            </a:extLst>
          </p:cNvPr>
          <p:cNvSpPr txBox="1"/>
          <p:nvPr/>
        </p:nvSpPr>
        <p:spPr>
          <a:xfrm>
            <a:off x="3072384" y="5303519"/>
            <a:ext cx="33832800" cy="17532300"/>
          </a:xfrm>
          <a:prstGeom prst="rect">
            <a:avLst/>
          </a:prstGeom>
          <a:noFill/>
        </p:spPr>
        <p:txBody>
          <a:bodyPr wrap="square">
            <a:spAutoFit/>
          </a:bodyPr>
          <a:lstStyle/>
          <a:p>
            <a:r>
              <a:rPr lang="hu-HU" sz="6600" dirty="0">
                <a:latin typeface="Arial Regular"/>
              </a:rPr>
              <a:t>Technológiai fejlesztést eredményező új eszközök beszerzése</a:t>
            </a:r>
          </a:p>
          <a:p>
            <a:endParaRPr lang="hu-HU" sz="6600" dirty="0">
              <a:latin typeface="Arial Regular"/>
            </a:endParaRPr>
          </a:p>
          <a:p>
            <a:r>
              <a:rPr lang="hu-HU" sz="6600" dirty="0">
                <a:latin typeface="Arial Regular"/>
              </a:rPr>
              <a:t>16. Projektelem: </a:t>
            </a:r>
            <a:r>
              <a:rPr lang="hu-HU" sz="6600" b="1" dirty="0">
                <a:latin typeface="Arial Regular"/>
              </a:rPr>
              <a:t>elektromos üzemű raktári magas emelésű gyalogkíséretű targonca</a:t>
            </a:r>
          </a:p>
          <a:p>
            <a:r>
              <a:rPr lang="hu-HU" sz="6600" dirty="0">
                <a:latin typeface="Arial Regular"/>
              </a:rPr>
              <a:t>	Típusa: MITSUBISHI SBP12N2 </a:t>
            </a:r>
          </a:p>
          <a:p>
            <a:r>
              <a:rPr lang="hu-HU" sz="6600" dirty="0">
                <a:latin typeface="Arial Regular"/>
              </a:rPr>
              <a:t>	Gyártó:</a:t>
            </a:r>
            <a:r>
              <a:rPr lang="hu-HU" sz="6600" b="1" dirty="0">
                <a:latin typeface="Arial Regular"/>
                <a:cs typeface="Times New Roman" panose="02020603050405020304" pitchFamily="18" charset="0"/>
              </a:rPr>
              <a:t>: </a:t>
            </a:r>
            <a:r>
              <a:rPr lang="hu-HU" sz="6600" dirty="0">
                <a:latin typeface="Arial Regular"/>
              </a:rPr>
              <a:t>Mitsubishi </a:t>
            </a:r>
            <a:r>
              <a:rPr lang="hu-HU" sz="6600" dirty="0" err="1">
                <a:latin typeface="Arial Regular"/>
              </a:rPr>
              <a:t>Logisnext</a:t>
            </a:r>
            <a:r>
              <a:rPr lang="hu-HU" sz="6600" dirty="0">
                <a:latin typeface="Arial Regular"/>
              </a:rPr>
              <a:t> Europe B.V. </a:t>
            </a:r>
          </a:p>
          <a:p>
            <a:r>
              <a:rPr lang="hu-HU" sz="6600" dirty="0">
                <a:latin typeface="Arial Regular"/>
              </a:rPr>
              <a:t>	Szállító: KUHN Rakodógép Kft. 		 	ww.kuhn.hu</a:t>
            </a:r>
          </a:p>
          <a:p>
            <a:endParaRPr lang="hu-HU" sz="6600" dirty="0">
              <a:latin typeface="Arial Regular"/>
            </a:endParaRPr>
          </a:p>
          <a:p>
            <a:r>
              <a:rPr lang="hu-HU" sz="6600" dirty="0">
                <a:latin typeface="Arial Regular"/>
              </a:rPr>
              <a:t>	A gép jellemzői:</a:t>
            </a:r>
          </a:p>
          <a:p>
            <a:r>
              <a:rPr lang="hu-HU" sz="6600" dirty="0">
                <a:latin typeface="Arial Regular"/>
              </a:rPr>
              <a:t>		teherbírás: 1200 kg (600 mm-es tömegközépponton)</a:t>
            </a:r>
          </a:p>
          <a:p>
            <a:r>
              <a:rPr lang="hu-HU" sz="6600" dirty="0">
                <a:latin typeface="Arial Regular"/>
              </a:rPr>
              <a:t>		haladómű motor:  		1,0 kW </a:t>
            </a:r>
          </a:p>
          <a:p>
            <a:r>
              <a:rPr lang="hu-HU" sz="6600" dirty="0">
                <a:latin typeface="Arial Regular"/>
              </a:rPr>
              <a:t>		emelő motor: 	 	2,2 kW</a:t>
            </a:r>
          </a:p>
          <a:p>
            <a:r>
              <a:rPr lang="hu-HU" sz="6600" dirty="0">
                <a:latin typeface="Arial Regular"/>
              </a:rPr>
              <a:t>		emelési magasság:    	3600 mm</a:t>
            </a:r>
          </a:p>
          <a:p>
            <a:r>
              <a:rPr lang="hu-HU" sz="6600" dirty="0">
                <a:latin typeface="Arial Regular"/>
              </a:rPr>
              <a:t>		haladási sebesség teherrel / teher nélkül: 6,0 / 6,0 km/h</a:t>
            </a:r>
          </a:p>
          <a:p>
            <a:r>
              <a:rPr lang="hu-HU" sz="6600" dirty="0">
                <a:latin typeface="Arial Regular"/>
              </a:rPr>
              <a:t>		2 sebességfokozat</a:t>
            </a:r>
          </a:p>
          <a:p>
            <a:pPr lvl="1"/>
            <a:r>
              <a:rPr lang="hu-HU" sz="6600" dirty="0">
                <a:latin typeface="Arial Regular"/>
              </a:rPr>
              <a:t>	két oldalról vezérelhető, dupla hidraulikaműködtetési lehetőség</a:t>
            </a:r>
          </a:p>
          <a:p>
            <a:pPr>
              <a:lnSpc>
                <a:spcPct val="107000"/>
              </a:lnSpc>
              <a:spcAft>
                <a:spcPts val="600"/>
              </a:spcAft>
            </a:pPr>
            <a:r>
              <a:rPr lang="hu-HU" sz="6600" dirty="0">
                <a:latin typeface="Arial Regular"/>
              </a:rPr>
              <a:t>		BDI akku töltöttség-jelző, emelés-letiltó egység</a:t>
            </a:r>
          </a:p>
          <a:p>
            <a:pPr>
              <a:lnSpc>
                <a:spcPct val="107000"/>
              </a:lnSpc>
              <a:spcAft>
                <a:spcPts val="600"/>
              </a:spcAft>
            </a:pPr>
            <a:r>
              <a:rPr lang="hu-HU" sz="6600" dirty="0">
                <a:latin typeface="Arial Regular"/>
              </a:rPr>
              <a:t>          	kezelőkar szélső helyzeteiben fékezett állapotban van a gép (lejtőn is)</a:t>
            </a:r>
          </a:p>
        </p:txBody>
      </p:sp>
    </p:spTree>
    <p:extLst>
      <p:ext uri="{BB962C8B-B14F-4D97-AF65-F5344CB8AC3E}">
        <p14:creationId xmlns:p14="http://schemas.microsoft.com/office/powerpoint/2010/main" val="364393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47BE4EF9-3FE6-8905-DF21-C6607D1C614C}"/>
              </a:ext>
            </a:extLst>
          </p:cNvPr>
          <p:cNvSpPr txBox="1"/>
          <p:nvPr/>
        </p:nvSpPr>
        <p:spPr>
          <a:xfrm>
            <a:off x="3072384" y="5303519"/>
            <a:ext cx="33832800" cy="17532300"/>
          </a:xfrm>
          <a:prstGeom prst="rect">
            <a:avLst/>
          </a:prstGeom>
          <a:noFill/>
        </p:spPr>
        <p:txBody>
          <a:bodyPr wrap="square">
            <a:spAutoFit/>
          </a:bodyPr>
          <a:lstStyle/>
          <a:p>
            <a:r>
              <a:rPr lang="hu-HU" sz="6600" dirty="0">
                <a:latin typeface="Arial Regular"/>
              </a:rPr>
              <a:t>Technológiai fejlesztést eredményező új eszközök beszerzése</a:t>
            </a:r>
          </a:p>
          <a:p>
            <a:endParaRPr lang="hu-HU" sz="6600" dirty="0">
              <a:latin typeface="Arial Regular"/>
            </a:endParaRPr>
          </a:p>
          <a:p>
            <a:r>
              <a:rPr lang="hu-HU" sz="6600" dirty="0">
                <a:latin typeface="Arial Regular"/>
              </a:rPr>
              <a:t>17. Projektelem: </a:t>
            </a:r>
            <a:r>
              <a:rPr lang="hu-HU" sz="6600" b="1" dirty="0">
                <a:latin typeface="Arial Regular"/>
              </a:rPr>
              <a:t>elektromos üzemű raktári gyalogkíséretű targonca</a:t>
            </a:r>
          </a:p>
          <a:p>
            <a:r>
              <a:rPr lang="hu-HU" sz="6600" dirty="0">
                <a:latin typeface="Arial Regular"/>
              </a:rPr>
              <a:t>	Típusa: MITSUBISHI PBP16N2 </a:t>
            </a:r>
          </a:p>
          <a:p>
            <a:r>
              <a:rPr lang="hu-HU" sz="6600" dirty="0">
                <a:latin typeface="Arial Regular"/>
              </a:rPr>
              <a:t>	Gyártó:</a:t>
            </a:r>
            <a:r>
              <a:rPr lang="hu-HU" sz="6600" b="1" dirty="0">
                <a:latin typeface="Arial Regular"/>
                <a:cs typeface="Times New Roman" panose="02020603050405020304" pitchFamily="18" charset="0"/>
              </a:rPr>
              <a:t>: </a:t>
            </a:r>
            <a:r>
              <a:rPr lang="hu-HU" sz="6600" dirty="0">
                <a:latin typeface="Arial Regular"/>
              </a:rPr>
              <a:t>Mitsubishi </a:t>
            </a:r>
            <a:r>
              <a:rPr lang="hu-HU" sz="6600" dirty="0" err="1">
                <a:latin typeface="Arial Regular"/>
              </a:rPr>
              <a:t>Logisnext</a:t>
            </a:r>
            <a:r>
              <a:rPr lang="hu-HU" sz="6600" dirty="0">
                <a:latin typeface="Arial Regular"/>
              </a:rPr>
              <a:t> Europe B.V. </a:t>
            </a:r>
          </a:p>
          <a:p>
            <a:r>
              <a:rPr lang="hu-HU" sz="6600" dirty="0">
                <a:latin typeface="Arial Regular"/>
              </a:rPr>
              <a:t>	Szállító: KUHN Rakodógép Kft. 			 ww.kuhn.hu</a:t>
            </a:r>
          </a:p>
          <a:p>
            <a:endParaRPr lang="hu-HU" sz="6600" dirty="0">
              <a:latin typeface="Arial Regular"/>
            </a:endParaRPr>
          </a:p>
          <a:p>
            <a:r>
              <a:rPr lang="hu-HU" sz="6600" dirty="0">
                <a:latin typeface="Arial Regular"/>
              </a:rPr>
              <a:t>	A gép jellemzői:</a:t>
            </a:r>
          </a:p>
          <a:p>
            <a:r>
              <a:rPr lang="hu-HU" sz="6600" dirty="0">
                <a:latin typeface="Arial Regular"/>
              </a:rPr>
              <a:t>		teherbírás: 1600 kg (600 mm-es tömegközépponton)</a:t>
            </a:r>
          </a:p>
          <a:p>
            <a:r>
              <a:rPr lang="hu-HU" sz="6600" dirty="0">
                <a:latin typeface="Arial Regular"/>
              </a:rPr>
              <a:t>		haladómű motor:  		1,0 kW </a:t>
            </a:r>
          </a:p>
          <a:p>
            <a:r>
              <a:rPr lang="hu-HU" sz="6600" dirty="0">
                <a:latin typeface="Arial Regular"/>
              </a:rPr>
              <a:t>		emelő motor: 	 	0,8 kW</a:t>
            </a:r>
          </a:p>
          <a:p>
            <a:r>
              <a:rPr lang="hu-HU" sz="6600" dirty="0">
                <a:latin typeface="Arial Regular"/>
              </a:rPr>
              <a:t>		emelési magasság:    	135 mm</a:t>
            </a:r>
          </a:p>
          <a:p>
            <a:r>
              <a:rPr lang="hu-HU" sz="6600" dirty="0">
                <a:latin typeface="Arial Regular"/>
              </a:rPr>
              <a:t>		haladási sebesség teherrel / teher nélkül: 6,0 / 6,0 km/h</a:t>
            </a:r>
          </a:p>
          <a:p>
            <a:r>
              <a:rPr lang="hu-HU" sz="6600" dirty="0">
                <a:latin typeface="Arial Regular"/>
              </a:rPr>
              <a:t>		2 sebességfokozat</a:t>
            </a:r>
          </a:p>
          <a:p>
            <a:pPr lvl="1"/>
            <a:r>
              <a:rPr lang="hu-HU" sz="6600" dirty="0">
                <a:latin typeface="Arial Regular"/>
              </a:rPr>
              <a:t>	kerék kipörgés gátló</a:t>
            </a:r>
          </a:p>
          <a:p>
            <a:pPr>
              <a:lnSpc>
                <a:spcPct val="107000"/>
              </a:lnSpc>
              <a:spcAft>
                <a:spcPts val="800"/>
              </a:spcAft>
            </a:pPr>
            <a:r>
              <a:rPr lang="hu-HU" sz="6600" dirty="0">
                <a:latin typeface="Arial Regular"/>
              </a:rPr>
              <a:t>		biztonsági vészkapcsoló</a:t>
            </a:r>
          </a:p>
          <a:p>
            <a:r>
              <a:rPr lang="hu-HU" sz="6600" dirty="0">
                <a:latin typeface="Arial Regular"/>
              </a:rPr>
              <a:t>          	regeneratív fékezés</a:t>
            </a:r>
          </a:p>
        </p:txBody>
      </p:sp>
    </p:spTree>
    <p:extLst>
      <p:ext uri="{BB962C8B-B14F-4D97-AF65-F5344CB8AC3E}">
        <p14:creationId xmlns:p14="http://schemas.microsoft.com/office/powerpoint/2010/main" val="3431252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D75EB944-E57A-F8E1-4DBE-4CE1FC87F2E6}"/>
              </a:ext>
            </a:extLst>
          </p:cNvPr>
          <p:cNvSpPr txBox="1"/>
          <p:nvPr/>
        </p:nvSpPr>
        <p:spPr>
          <a:xfrm>
            <a:off x="4279392" y="4828032"/>
            <a:ext cx="30559248" cy="18374261"/>
          </a:xfrm>
          <a:prstGeom prst="rect">
            <a:avLst/>
          </a:prstGeom>
          <a:noFill/>
        </p:spPr>
        <p:txBody>
          <a:bodyPr wrap="square">
            <a:spAutoFit/>
          </a:bodyPr>
          <a:lstStyle/>
          <a:p>
            <a:r>
              <a:rPr lang="hu-HU" sz="6600" dirty="0">
                <a:latin typeface="Arial Regular"/>
              </a:rPr>
              <a:t>Technológiai fejlesztést eredményező új eszközök beszerzése</a:t>
            </a:r>
          </a:p>
          <a:p>
            <a:endParaRPr lang="hu-HU" sz="6600" dirty="0">
              <a:latin typeface="Arial Regular"/>
            </a:endParaRPr>
          </a:p>
          <a:p>
            <a:r>
              <a:rPr lang="hu-HU" sz="6600" dirty="0">
                <a:latin typeface="Arial Regular"/>
              </a:rPr>
              <a:t>18. Projektelem: </a:t>
            </a:r>
            <a:r>
              <a:rPr lang="hu-HU" sz="6600" b="1" dirty="0">
                <a:latin typeface="Arial Regular"/>
              </a:rPr>
              <a:t>labormérleg </a:t>
            </a:r>
            <a:r>
              <a:rPr lang="hu-HU" sz="6600" dirty="0">
                <a:latin typeface="Arial Regular"/>
              </a:rPr>
              <a:t>6 kg</a:t>
            </a:r>
          </a:p>
          <a:p>
            <a:r>
              <a:rPr lang="hu-HU" sz="6600" dirty="0">
                <a:latin typeface="Arial Regular"/>
              </a:rPr>
              <a:t>	Típusa: RADWAG PS. R2 M </a:t>
            </a:r>
          </a:p>
          <a:p>
            <a:r>
              <a:rPr lang="hu-HU" sz="6600" dirty="0">
                <a:latin typeface="Arial Regular"/>
              </a:rPr>
              <a:t>	Szállító: </a:t>
            </a:r>
            <a:r>
              <a:rPr lang="hu-HU" sz="6600" dirty="0" err="1">
                <a:latin typeface="Arial Regular"/>
              </a:rPr>
              <a:t>Redimpex</a:t>
            </a:r>
            <a:r>
              <a:rPr lang="hu-HU" sz="6600" dirty="0">
                <a:latin typeface="Arial Regular"/>
              </a:rPr>
              <a:t> Mérleg Kft		http://redimpexmerleg.hu		</a:t>
            </a:r>
          </a:p>
          <a:p>
            <a:endParaRPr lang="hu-HU" sz="6600" dirty="0">
              <a:latin typeface="Arial Regular"/>
            </a:endParaRPr>
          </a:p>
          <a:p>
            <a:pPr lvl="1"/>
            <a:r>
              <a:rPr lang="hu-HU" sz="6600" dirty="0">
                <a:latin typeface="Arial Regular"/>
              </a:rPr>
              <a:t>A </a:t>
            </a:r>
            <a:r>
              <a:rPr lang="hu-HU" sz="6600" dirty="0" err="1">
                <a:latin typeface="Arial Regular"/>
              </a:rPr>
              <a:t>beredezés</a:t>
            </a:r>
            <a:r>
              <a:rPr lang="hu-HU" sz="6600" dirty="0">
                <a:latin typeface="Arial Regular"/>
              </a:rPr>
              <a:t> jellemzői:		</a:t>
            </a:r>
          </a:p>
          <a:p>
            <a:pPr marL="3179963" lvl="1" indent="-857250">
              <a:buFont typeface="Arial" panose="020B0604020202020204" pitchFamily="34" charset="0"/>
              <a:buChar char="•"/>
            </a:pPr>
            <a:r>
              <a:rPr lang="hu-HU" sz="6600" dirty="0">
                <a:latin typeface="Arial Regular"/>
              </a:rPr>
              <a:t>A 6 kg-os laboratóriumi mérleg megkönnyíti a munkát, mivel egy lépésben ki lehet mérni a teljes mennyiségeket. Nincs szükség több edény használatára, ezért környezetvédelmi szempontból is előnyös. </a:t>
            </a:r>
          </a:p>
          <a:p>
            <a:pPr marL="3179963" lvl="1" indent="-857250">
              <a:buFont typeface="Arial" panose="020B0604020202020204" pitchFamily="34" charset="0"/>
              <a:buChar char="•"/>
            </a:pPr>
            <a:r>
              <a:rPr lang="hu-HU" sz="6600" dirty="0">
                <a:latin typeface="Arial Regular"/>
              </a:rPr>
              <a:t>A mérleg kiválasztásánál fontos szempont volt, hogy 0,1 pontossággal mérjen, és akár számítógépre is </a:t>
            </a:r>
            <a:r>
              <a:rPr lang="hu-HU" sz="6600" dirty="0" err="1">
                <a:latin typeface="Arial Regular"/>
              </a:rPr>
              <a:t>csatlakoztatható</a:t>
            </a:r>
            <a:r>
              <a:rPr lang="hu-HU" sz="6600" dirty="0">
                <a:latin typeface="Arial Regular"/>
              </a:rPr>
              <a:t> legyen. Továbbá belső memóriájának segítségével visszakereshetőek legyenek az egyes mérési adatok.</a:t>
            </a:r>
          </a:p>
          <a:p>
            <a:pPr marL="3179963" lvl="1" indent="-857250">
              <a:buFont typeface="Arial" panose="020B0604020202020204" pitchFamily="34" charset="0"/>
              <a:buChar char="•"/>
            </a:pPr>
            <a:r>
              <a:rPr lang="hu-HU" sz="6600" dirty="0">
                <a:latin typeface="Arial Regular"/>
              </a:rPr>
              <a:t>A mérleg belső kalibrációval rendelkezik, ami által könnyedén tudjuk a mérleget napi szinten, vagy akár a mérések között is kalibrálni. </a:t>
            </a:r>
          </a:p>
          <a:p>
            <a:pPr marL="3179963" lvl="1" indent="-857250">
              <a:buFont typeface="Arial" panose="020B0604020202020204" pitchFamily="34" charset="0"/>
              <a:buChar char="•"/>
            </a:pPr>
            <a:r>
              <a:rPr lang="hu-HU" sz="6600" dirty="0">
                <a:latin typeface="Arial Regular"/>
              </a:rPr>
              <a:t>A kijelző kontrasztos, jól leolvasható. </a:t>
            </a:r>
          </a:p>
          <a:p>
            <a:pPr marL="3179963" lvl="1" indent="-857250">
              <a:buFont typeface="Arial" panose="020B0604020202020204" pitchFamily="34" charset="0"/>
              <a:buChar char="•"/>
            </a:pPr>
            <a:r>
              <a:rPr lang="hu-HU" sz="6600" dirty="0">
                <a:latin typeface="Arial Regular"/>
              </a:rPr>
              <a:t>A mérési eredmények továbbíthatóak, nyomtathatóak</a:t>
            </a:r>
          </a:p>
        </p:txBody>
      </p:sp>
    </p:spTree>
    <p:extLst>
      <p:ext uri="{BB962C8B-B14F-4D97-AF65-F5344CB8AC3E}">
        <p14:creationId xmlns:p14="http://schemas.microsoft.com/office/powerpoint/2010/main" val="3150867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7909506"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F5B4039D-CBF3-7E4B-A4CA-8F74D7D993AE}"/>
              </a:ext>
            </a:extLst>
          </p:cNvPr>
          <p:cNvSpPr txBox="1"/>
          <p:nvPr/>
        </p:nvSpPr>
        <p:spPr>
          <a:xfrm>
            <a:off x="4536830" y="6506309"/>
            <a:ext cx="31933661" cy="12560874"/>
          </a:xfrm>
          <a:prstGeom prst="rect">
            <a:avLst/>
          </a:prstGeom>
          <a:noFill/>
        </p:spPr>
        <p:txBody>
          <a:bodyPr wrap="square">
            <a:spAutoFit/>
          </a:bodyPr>
          <a:lstStyle/>
          <a:p>
            <a:r>
              <a:rPr lang="hu-HU" sz="6600" dirty="0"/>
              <a:t>Infrastrukturális és ingatlan beruházás</a:t>
            </a:r>
          </a:p>
          <a:p>
            <a:endParaRPr lang="hu-HU" sz="6600" dirty="0"/>
          </a:p>
          <a:p>
            <a:r>
              <a:rPr lang="hu-HU" sz="6600" dirty="0"/>
              <a:t>19. Projektelem: 	Tűz- és robbanásveszélyes folyadék töltősorok kialakítása: </a:t>
            </a:r>
            <a:r>
              <a:rPr lang="hu-HU" sz="6600" b="1" dirty="0" err="1"/>
              <a:t>lédig</a:t>
            </a:r>
            <a:r>
              <a:rPr lang="hu-HU" sz="6600" b="1" dirty="0"/>
              <a:t> 				betáplálások biztosítása</a:t>
            </a:r>
          </a:p>
          <a:p>
            <a:r>
              <a:rPr lang="hu-HU" sz="6600" dirty="0"/>
              <a:t>Kivitelező:</a:t>
            </a:r>
            <a:r>
              <a:rPr lang="hu-HU" sz="6600" b="1" dirty="0"/>
              <a:t> </a:t>
            </a:r>
            <a:r>
              <a:rPr lang="hu-HU" sz="6600" dirty="0"/>
              <a:t>F-Z Team Kft. Üllés		 https://www.fzteam.hu/ </a:t>
            </a:r>
          </a:p>
          <a:p>
            <a:endParaRPr lang="hu-HU" sz="6600" dirty="0"/>
          </a:p>
          <a:p>
            <a:endParaRPr lang="hu-HU" sz="6600" b="1" dirty="0"/>
          </a:p>
          <a:p>
            <a:pPr marL="3179963" lvl="1" indent="-857250">
              <a:buFont typeface="Arial" panose="020B0604020202020204" pitchFamily="34" charset="0"/>
              <a:buChar char="•"/>
            </a:pPr>
            <a:r>
              <a:rPr lang="hu-HU" sz="6600" dirty="0"/>
              <a:t>saválló vezetékek tárolótartályok és töltőgép között</a:t>
            </a:r>
          </a:p>
          <a:p>
            <a:pPr marL="3179963" lvl="1" indent="-857250">
              <a:buFont typeface="Arial" panose="020B0604020202020204" pitchFamily="34" charset="0"/>
              <a:buChar char="•"/>
            </a:pPr>
            <a:r>
              <a:rPr lang="hu-HU" sz="6600" dirty="0"/>
              <a:t>szűrőházak telepítése</a:t>
            </a:r>
          </a:p>
          <a:p>
            <a:pPr marL="3179963" lvl="1" indent="-857250">
              <a:buFont typeface="Arial" panose="020B0604020202020204" pitchFamily="34" charset="0"/>
              <a:buChar char="•"/>
            </a:pPr>
            <a:r>
              <a:rPr lang="hu-HU" sz="6600" dirty="0"/>
              <a:t>pneumatikus vezetékek</a:t>
            </a:r>
          </a:p>
          <a:p>
            <a:pPr marL="3179963" lvl="1" indent="-857250">
              <a:buFont typeface="Arial" panose="020B0604020202020204" pitchFamily="34" charset="0"/>
              <a:buChar char="•"/>
            </a:pPr>
            <a:r>
              <a:rPr lang="hu-HU" sz="6600" dirty="0"/>
              <a:t>elektromos ellátás</a:t>
            </a:r>
          </a:p>
          <a:p>
            <a:endParaRPr lang="hu-HU" sz="6600" b="1" dirty="0"/>
          </a:p>
        </p:txBody>
      </p:sp>
    </p:spTree>
    <p:extLst>
      <p:ext uri="{BB962C8B-B14F-4D97-AF65-F5344CB8AC3E}">
        <p14:creationId xmlns:p14="http://schemas.microsoft.com/office/powerpoint/2010/main" val="1511492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7979844"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DC6EF2DC-92BE-516D-F45B-71A675EEB805}"/>
              </a:ext>
            </a:extLst>
          </p:cNvPr>
          <p:cNvSpPr txBox="1"/>
          <p:nvPr/>
        </p:nvSpPr>
        <p:spPr>
          <a:xfrm>
            <a:off x="4220307" y="6400800"/>
            <a:ext cx="37455231" cy="15788938"/>
          </a:xfrm>
          <a:prstGeom prst="rect">
            <a:avLst/>
          </a:prstGeom>
          <a:noFill/>
        </p:spPr>
        <p:txBody>
          <a:bodyPr wrap="square">
            <a:spAutoFit/>
          </a:bodyPr>
          <a:lstStyle/>
          <a:p>
            <a:r>
              <a:rPr lang="hu-HU" sz="6000" dirty="0"/>
              <a:t>Infrastrukturális és ingatlan beruházás</a:t>
            </a:r>
          </a:p>
          <a:p>
            <a:endParaRPr lang="hu-HU" sz="6000" dirty="0">
              <a:latin typeface="Arial Regular"/>
            </a:endParaRPr>
          </a:p>
          <a:p>
            <a:r>
              <a:rPr lang="hu-HU" sz="6000" dirty="0">
                <a:latin typeface="Arial Regular"/>
              </a:rPr>
              <a:t>20. Projektelem: </a:t>
            </a:r>
            <a:r>
              <a:rPr lang="hu-HU" sz="6000" b="1" dirty="0">
                <a:latin typeface="Arial Regular"/>
              </a:rPr>
              <a:t>Tűz- és robbanásveszélyes folyadéktöltőgépekhez EX. védettségű padlóbevonat kialakítása</a:t>
            </a:r>
          </a:p>
          <a:p>
            <a:endParaRPr lang="hu-HU" sz="6000" dirty="0">
              <a:latin typeface="Arial Regular"/>
            </a:endParaRPr>
          </a:p>
          <a:p>
            <a:r>
              <a:rPr lang="hu-HU" sz="6000" dirty="0">
                <a:latin typeface="Arial Regular"/>
              </a:rPr>
              <a:t>Kivitelező: 	SOLVER STAR Kft. Szeged</a:t>
            </a:r>
          </a:p>
          <a:p>
            <a:endParaRPr lang="hu-HU" sz="6000" dirty="0">
              <a:latin typeface="Arial Regular"/>
            </a:endParaRPr>
          </a:p>
          <a:p>
            <a:r>
              <a:rPr lang="hu-HU" sz="6000" dirty="0">
                <a:latin typeface="Arial Regular"/>
              </a:rPr>
              <a:t>Leírás:</a:t>
            </a:r>
          </a:p>
          <a:p>
            <a:r>
              <a:rPr lang="hu-HU" sz="6000" dirty="0">
                <a:latin typeface="Arial Regular"/>
              </a:rPr>
              <a:t>Az Országos Tűzvédelmi Szabályzat rendelkezései alapján, a tűz-, és robbanásveszélyes folyadék kiszerelő helyiségekben gondoskodni kell az elektrosztatikus feltöltődés és kisülés elleni védelemről, vezetőképes padló létesítésével, melynek feladata, hogy minden vele érintkező emberről és berendezési tárgyról levezesse az esetlegesen felhalmozódott elektromos töltéseket. </a:t>
            </a:r>
          </a:p>
          <a:p>
            <a:r>
              <a:rPr lang="hu-HU" sz="6000" dirty="0">
                <a:latin typeface="Arial Regular"/>
              </a:rPr>
              <a:t>Az elektromos töltések kisülése (különböző potenciálú tárgyak-emberek érintkezésekor) szikrát okozhat, mely gyújtóforrás a helyiségben előforduló robbanóképes légtér számára. Ennek megakadályozása céljából olyan padlót alakítunk ki a teljes robbanásveszélyes zónákban, ami elektromos vezetőként (ellenállása &lt;1 M</a:t>
            </a:r>
            <a:r>
              <a:rPr lang="el-GR" sz="6000" dirty="0">
                <a:latin typeface="Arial Regular"/>
              </a:rPr>
              <a:t>Ω) </a:t>
            </a:r>
            <a:r>
              <a:rPr lang="hu-HU" sz="6000" dirty="0">
                <a:latin typeface="Arial Regular"/>
              </a:rPr>
              <a:t>viselkedik, összeköttetésben van az épület egyenpotenciál hálózatával, ezáltal meggátolja a töltésfelhalmozódást minden vele kontaktusban lévő emberen és tárgyon, vagyis kizárja a szikraképződést.</a:t>
            </a:r>
          </a:p>
        </p:txBody>
      </p:sp>
    </p:spTree>
    <p:extLst>
      <p:ext uri="{BB962C8B-B14F-4D97-AF65-F5344CB8AC3E}">
        <p14:creationId xmlns:p14="http://schemas.microsoft.com/office/powerpoint/2010/main" val="136413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331537"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667E8DD3-A753-959C-5E25-A7B24C01D8BD}"/>
              </a:ext>
            </a:extLst>
          </p:cNvPr>
          <p:cNvSpPr txBox="1"/>
          <p:nvPr/>
        </p:nvSpPr>
        <p:spPr>
          <a:xfrm>
            <a:off x="6186426" y="5334000"/>
            <a:ext cx="35266373" cy="14311610"/>
          </a:xfrm>
          <a:prstGeom prst="rect">
            <a:avLst/>
          </a:prstGeom>
          <a:noFill/>
        </p:spPr>
        <p:txBody>
          <a:bodyPr wrap="square">
            <a:spAutoFit/>
          </a:bodyPr>
          <a:lstStyle/>
          <a:p>
            <a:r>
              <a:rPr lang="hu-HU" sz="6600" dirty="0">
                <a:latin typeface="Arial Regular"/>
              </a:rPr>
              <a:t>Infrastrukturális és ingatlan beruházás</a:t>
            </a:r>
          </a:p>
          <a:p>
            <a:endParaRPr lang="hu-HU" sz="6600" dirty="0">
              <a:latin typeface="Arial Regular"/>
            </a:endParaRPr>
          </a:p>
          <a:p>
            <a:r>
              <a:rPr lang="hu-HU" sz="6600" dirty="0">
                <a:latin typeface="Arial Regular"/>
              </a:rPr>
              <a:t>21. Projektelem: Tűz- és robbanásveszélyes folyadék töltősor kialakítása: </a:t>
            </a:r>
            <a:r>
              <a:rPr lang="hu-HU" sz="6600" b="1" dirty="0">
                <a:latin typeface="Arial Regular"/>
              </a:rPr>
              <a:t>EX. környezet és védelem létrehozása, légtechnika</a:t>
            </a:r>
          </a:p>
          <a:p>
            <a:endParaRPr lang="hu-HU" sz="6600" b="1" dirty="0">
              <a:latin typeface="Arial Regular"/>
            </a:endParaRPr>
          </a:p>
          <a:p>
            <a:r>
              <a:rPr lang="hu-HU" sz="6600" dirty="0">
                <a:latin typeface="Arial Regular"/>
              </a:rPr>
              <a:t>Kivitelező: RESIDENS Kft. Szeged		www.residens.hu		</a:t>
            </a:r>
          </a:p>
          <a:p>
            <a:pPr marL="1143000" indent="-1143000">
              <a:buAutoNum type="arabicPeriod" startAt="2"/>
            </a:pPr>
            <a:endParaRPr lang="hu-HU" sz="6600" b="1" dirty="0">
              <a:latin typeface="Arial Regular"/>
            </a:endParaRPr>
          </a:p>
          <a:p>
            <a:pPr marL="3179963" lvl="1" indent="-857250">
              <a:buFont typeface="Arial" panose="020B0604020202020204" pitchFamily="34" charset="0"/>
              <a:buChar char="•"/>
            </a:pPr>
            <a:r>
              <a:rPr lang="hu-HU" sz="6600" dirty="0">
                <a:latin typeface="Arial Regular"/>
              </a:rPr>
              <a:t>robbanásvédelmi terv (robbanásvédelmi szaktervező)</a:t>
            </a:r>
          </a:p>
          <a:p>
            <a:pPr marL="3179963" lvl="1" indent="-857250">
              <a:buFont typeface="Arial" panose="020B0604020202020204" pitchFamily="34" charset="0"/>
              <a:buChar char="•"/>
            </a:pPr>
            <a:r>
              <a:rPr lang="hu-HU" sz="6600" dirty="0">
                <a:latin typeface="Arial Regular"/>
              </a:rPr>
              <a:t>helyi és üzemi tér elszívás / levegő pótlás</a:t>
            </a:r>
          </a:p>
          <a:p>
            <a:pPr marL="3179963" lvl="1" indent="-857250">
              <a:buFont typeface="Arial" panose="020B0604020202020204" pitchFamily="34" charset="0"/>
              <a:buChar char="•"/>
            </a:pPr>
            <a:r>
              <a:rPr lang="hu-HU" sz="6600" dirty="0">
                <a:latin typeface="Arial Regular"/>
              </a:rPr>
              <a:t>oldószergőz érzékelők</a:t>
            </a:r>
          </a:p>
          <a:p>
            <a:pPr marL="3179963" lvl="1" indent="-857250">
              <a:buFont typeface="Arial" panose="020B0604020202020204" pitchFamily="34" charset="0"/>
              <a:buChar char="•"/>
            </a:pPr>
            <a:r>
              <a:rPr lang="hu-HU" sz="6600" dirty="0">
                <a:latin typeface="Arial Regular"/>
              </a:rPr>
              <a:t>veszélyes koncentráció jelzés</a:t>
            </a:r>
          </a:p>
          <a:p>
            <a:pPr marL="3179963" lvl="1" indent="-857250">
              <a:buFont typeface="Arial" panose="020B0604020202020204" pitchFamily="34" charset="0"/>
              <a:buChar char="•"/>
            </a:pPr>
            <a:r>
              <a:rPr lang="hu-HU" sz="6600" dirty="0">
                <a:latin typeface="Arial Regular"/>
              </a:rPr>
              <a:t>vészhelyzeti elszívás</a:t>
            </a:r>
          </a:p>
          <a:p>
            <a:pPr marL="3179963" lvl="1" indent="-857250">
              <a:buFont typeface="Arial" panose="020B0604020202020204" pitchFamily="34" charset="0"/>
              <a:buChar char="•"/>
            </a:pPr>
            <a:r>
              <a:rPr lang="hu-HU" sz="6600" dirty="0">
                <a:latin typeface="Arial Regular"/>
              </a:rPr>
              <a:t>padlócsatorna, külső oldószergyűjtő tartály</a:t>
            </a:r>
          </a:p>
          <a:p>
            <a:r>
              <a:rPr lang="hu-HU" sz="6600" b="1" dirty="0">
                <a:latin typeface="Arial Regular"/>
              </a:rPr>
              <a:t>	</a:t>
            </a:r>
            <a:endParaRPr lang="hu-HU" sz="6600" b="1" dirty="0"/>
          </a:p>
        </p:txBody>
      </p:sp>
    </p:spTree>
    <p:extLst>
      <p:ext uri="{BB962C8B-B14F-4D97-AF65-F5344CB8AC3E}">
        <p14:creationId xmlns:p14="http://schemas.microsoft.com/office/powerpoint/2010/main" val="3941332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3E197F9D-8128-29EB-A670-34EE3BADB686}"/>
              </a:ext>
            </a:extLst>
          </p:cNvPr>
          <p:cNvSpPr txBox="1"/>
          <p:nvPr/>
        </p:nvSpPr>
        <p:spPr>
          <a:xfrm>
            <a:off x="4375211" y="6365632"/>
            <a:ext cx="37701415" cy="18128040"/>
          </a:xfrm>
          <a:prstGeom prst="rect">
            <a:avLst/>
          </a:prstGeom>
          <a:noFill/>
        </p:spPr>
        <p:txBody>
          <a:bodyPr wrap="square">
            <a:spAutoFit/>
          </a:bodyPr>
          <a:lstStyle/>
          <a:p>
            <a:r>
              <a:rPr lang="hu-HU" sz="6600" dirty="0">
                <a:latin typeface="Arial Regular"/>
              </a:rPr>
              <a:t>Infrastrukturális és ingatlan beruházás</a:t>
            </a:r>
          </a:p>
          <a:p>
            <a:endParaRPr lang="hu-HU" sz="6600" dirty="0">
              <a:latin typeface="Arial Regular"/>
            </a:endParaRPr>
          </a:p>
          <a:p>
            <a:r>
              <a:rPr lang="hu-HU" sz="6600" dirty="0">
                <a:latin typeface="Arial Regular"/>
              </a:rPr>
              <a:t>22. Projektelem: </a:t>
            </a:r>
            <a:r>
              <a:rPr lang="hu-HU" sz="6600" b="1" dirty="0">
                <a:latin typeface="Arial Regular"/>
              </a:rPr>
              <a:t>Tartálykocsi lefejtő-állás kialakítása  </a:t>
            </a:r>
            <a:r>
              <a:rPr lang="hu-HU" sz="6600" dirty="0">
                <a:latin typeface="Arial Regular"/>
              </a:rPr>
              <a:t>AI szivattyúháznál </a:t>
            </a:r>
          </a:p>
          <a:p>
            <a:r>
              <a:rPr lang="hu-HU" sz="6600" dirty="0">
                <a:latin typeface="Arial Regular"/>
              </a:rPr>
              <a:t>	</a:t>
            </a:r>
          </a:p>
          <a:p>
            <a:r>
              <a:rPr lang="hu-HU" sz="6600" dirty="0">
                <a:latin typeface="Arial Regular"/>
              </a:rPr>
              <a:t>	Kivitelező: 	SOLVER STAR Kft. Szeged</a:t>
            </a:r>
          </a:p>
          <a:p>
            <a:r>
              <a:rPr lang="hu-HU" sz="6600" dirty="0">
                <a:latin typeface="Arial Regular"/>
              </a:rPr>
              <a:t>	</a:t>
            </a:r>
          </a:p>
          <a:p>
            <a:r>
              <a:rPr lang="hu-HU" sz="6600" dirty="0">
                <a:latin typeface="Arial Regular"/>
              </a:rPr>
              <a:t>	Leírás:</a:t>
            </a:r>
          </a:p>
          <a:p>
            <a:pPr lvl="1"/>
            <a:r>
              <a:rPr lang="hu-HU" sz="6600" dirty="0">
                <a:latin typeface="Arial Regular"/>
              </a:rPr>
              <a:t>A tűz-, és robbanásveszélyes folyadékok tartálykocsiból tárolótartályba szivattyúzása során biztosítani kell a megfelelő szilárdságú, lejtésű, és folyadék áteresztés ellen szigetelt talapzatot, megakadályozandó hogy talaj-, vagy egyéb környezetszennyezés történjen. </a:t>
            </a:r>
          </a:p>
          <a:p>
            <a:pPr lvl="1"/>
            <a:r>
              <a:rPr lang="hu-HU" sz="6600" dirty="0">
                <a:latin typeface="Arial Regular"/>
              </a:rPr>
              <a:t>Az esetlegesen kiömlő veszélyes anyag a megfelelően kialakított lejtés miatt a szivattyú </a:t>
            </a:r>
            <a:r>
              <a:rPr lang="hu-HU" sz="6600" dirty="0" err="1">
                <a:latin typeface="Arial Regular"/>
              </a:rPr>
              <a:t>zsomp</a:t>
            </a:r>
            <a:r>
              <a:rPr lang="hu-HU" sz="6600" dirty="0">
                <a:latin typeface="Arial Regular"/>
              </a:rPr>
              <a:t> felé folyik, ahonnét felszivattyúzható egy tároló edénybe, hordóba. </a:t>
            </a:r>
          </a:p>
          <a:p>
            <a:pPr lvl="1"/>
            <a:r>
              <a:rPr lang="hu-HU" sz="6600" dirty="0">
                <a:latin typeface="Arial Regular"/>
              </a:rPr>
              <a:t>A földelő állás funkciója, hogy a tartálykocsit és az alapanyag tároló tartályokat, építményeket egyenpotenciálra hozza.</a:t>
            </a:r>
          </a:p>
          <a:p>
            <a:pPr lvl="1"/>
            <a:endParaRPr lang="hu-HU" sz="6600" dirty="0">
              <a:latin typeface="Arial Regular"/>
            </a:endParaRPr>
          </a:p>
          <a:p>
            <a:endParaRPr lang="hu-HU" dirty="0"/>
          </a:p>
          <a:p>
            <a:endParaRPr lang="hu-HU" dirty="0"/>
          </a:p>
        </p:txBody>
      </p:sp>
    </p:spTree>
    <p:extLst>
      <p:ext uri="{BB962C8B-B14F-4D97-AF65-F5344CB8AC3E}">
        <p14:creationId xmlns:p14="http://schemas.microsoft.com/office/powerpoint/2010/main" val="417809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8C9B42BC-A588-8D66-63AD-B3F148CEEA62}"/>
              </a:ext>
            </a:extLst>
          </p:cNvPr>
          <p:cNvSpPr txBox="1"/>
          <p:nvPr/>
        </p:nvSpPr>
        <p:spPr>
          <a:xfrm>
            <a:off x="3200395" y="5240215"/>
            <a:ext cx="33012190" cy="21421249"/>
          </a:xfrm>
          <a:prstGeom prst="rect">
            <a:avLst/>
          </a:prstGeom>
          <a:noFill/>
        </p:spPr>
        <p:txBody>
          <a:bodyPr wrap="square">
            <a:spAutoFit/>
          </a:bodyPr>
          <a:lstStyle/>
          <a:p>
            <a:r>
              <a:rPr lang="hu-HU" sz="6600" dirty="0">
                <a:latin typeface="Arial Regular"/>
              </a:rPr>
              <a:t>Infrastrukturális és ingatlan beruházás</a:t>
            </a:r>
          </a:p>
          <a:p>
            <a:endParaRPr lang="hu-HU" sz="6600" dirty="0">
              <a:latin typeface="Arial Regular"/>
            </a:endParaRPr>
          </a:p>
          <a:p>
            <a:r>
              <a:rPr lang="hu-HU" sz="6600" dirty="0">
                <a:latin typeface="Arial Regular"/>
              </a:rPr>
              <a:t>23. Projektelem: </a:t>
            </a:r>
            <a:r>
              <a:rPr lang="hu-HU" sz="6600" b="1" dirty="0">
                <a:latin typeface="Arial Regular"/>
              </a:rPr>
              <a:t>Veszélyes hulladék tároló  tárolókapacitás bővítése  </a:t>
            </a:r>
          </a:p>
          <a:p>
            <a:r>
              <a:rPr lang="hu-HU" sz="6600" dirty="0">
                <a:latin typeface="Arial Regular"/>
              </a:rPr>
              <a:t>	</a:t>
            </a:r>
          </a:p>
          <a:p>
            <a:r>
              <a:rPr lang="hu-HU" sz="6600" dirty="0">
                <a:latin typeface="Arial Regular"/>
              </a:rPr>
              <a:t>Kivitelező: 	SOLVER STAR Kft. Szeged</a:t>
            </a:r>
          </a:p>
          <a:p>
            <a:endParaRPr lang="hu-HU" sz="6600" dirty="0">
              <a:latin typeface="Arial Regular"/>
            </a:endParaRPr>
          </a:p>
          <a:p>
            <a:r>
              <a:rPr lang="hu-HU" sz="6600" dirty="0">
                <a:latin typeface="Arial Regular"/>
              </a:rPr>
              <a:t>Leírás: </a:t>
            </a:r>
          </a:p>
          <a:p>
            <a:r>
              <a:rPr lang="hu-HU" sz="6600" dirty="0">
                <a:latin typeface="Arial Regular"/>
              </a:rPr>
              <a:t>A tűz-, és robbanásveszélyes folyadékok töltése során hulladékok keletkeznek. A töltőgépek, csővezetékek, és egyéb technológiai berendezések mosásakor, a termékváltások alkalmával olyan szennyezett mosóanyagok keletkeznek, melyek további hasznosítása nem lehetséges. </a:t>
            </a:r>
          </a:p>
          <a:p>
            <a:r>
              <a:rPr lang="hu-HU" sz="6600" dirty="0">
                <a:latin typeface="Arial Regular"/>
              </a:rPr>
              <a:t>A kiszerelésekhez alapanyagként használt műanyag flakonok, kupakok, címkék, fóliák, papírdobozok között előfordulnak selejtek, valamint ezek csomagolóanyagai is hulladékot képeznek. </a:t>
            </a:r>
          </a:p>
          <a:p>
            <a:r>
              <a:rPr lang="hu-HU" sz="6600" dirty="0">
                <a:latin typeface="Arial Regular"/>
              </a:rPr>
              <a:t>A keletkezett hulladékoknak szükséges – esőtől és napsütéstől védett – fedett tárolóhely kialakítása, megakadályozandó hogy talaj-, vagy egyéb környezetszennyezést okozzanak.</a:t>
            </a:r>
          </a:p>
          <a:p>
            <a:endParaRPr lang="hu-HU" sz="6600" dirty="0">
              <a:latin typeface="Arial Regular"/>
            </a:endParaRPr>
          </a:p>
          <a:p>
            <a:r>
              <a:rPr lang="hu-HU" sz="6600" dirty="0">
                <a:latin typeface="Arial Regular"/>
              </a:rPr>
              <a:t>ISO14001:2015; 	környezetvédelmi jogszabályok: </a:t>
            </a:r>
            <a:r>
              <a:rPr lang="hu-HU" sz="6600" dirty="0" err="1">
                <a:latin typeface="Arial Regular"/>
              </a:rPr>
              <a:t>max</a:t>
            </a:r>
            <a:r>
              <a:rPr lang="hu-HU" sz="6600" dirty="0">
                <a:latin typeface="Arial Regular"/>
              </a:rPr>
              <a:t>. 1 év átmeneti tárolás</a:t>
            </a:r>
          </a:p>
          <a:p>
            <a:r>
              <a:rPr lang="hu-HU" sz="6600" dirty="0">
                <a:latin typeface="Arial Regular"/>
              </a:rPr>
              <a:t>újrahasznosított hulladékarány 2021: 38 %</a:t>
            </a:r>
          </a:p>
          <a:p>
            <a:endParaRPr lang="hu-HU" sz="6600" dirty="0">
              <a:latin typeface="Arial Regular"/>
            </a:endParaRPr>
          </a:p>
        </p:txBody>
      </p:sp>
    </p:spTree>
    <p:extLst>
      <p:ext uri="{BB962C8B-B14F-4D97-AF65-F5344CB8AC3E}">
        <p14:creationId xmlns:p14="http://schemas.microsoft.com/office/powerpoint/2010/main" val="174897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6451838" cy="26133425"/>
          </a:xfrm>
          <a:prstGeom prst="rect">
            <a:avLst/>
          </a:prstGeom>
          <a:solidFill>
            <a:srgbClr val="F0F0F0"/>
          </a:solidFill>
        </p:spPr>
        <p:style>
          <a:lnRef idx="2">
            <a:schemeClr val="accent1">
              <a:shade val="50000"/>
            </a:schemeClr>
          </a:lnRef>
          <a:fillRef idx="1">
            <a:schemeClr val="accent1"/>
          </a:fillRef>
          <a:effectRef idx="0">
            <a:schemeClr val="accent1"/>
          </a:effectRef>
          <a:fontRef idx="minor">
            <a:schemeClr val="lt1"/>
          </a:fontRef>
        </p:style>
        <p:txBody>
          <a:bodyPr lIns="464543" tIns="232271" rIns="464543" bIns="232271" rtlCol="0" anchor="ctr"/>
          <a:lstStyle/>
          <a:p>
            <a:pPr algn="ctr"/>
            <a:endParaRPr lang="en-US"/>
          </a:p>
        </p:txBody>
      </p:sp>
      <p:pic>
        <p:nvPicPr>
          <p:cNvPr id="4" name="Picture 3" descr="Asset 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51838" cy="26133425"/>
          </a:xfrm>
          <a:prstGeom prst="rect">
            <a:avLst/>
          </a:prstGeom>
        </p:spPr>
      </p:pic>
      <p:pic>
        <p:nvPicPr>
          <p:cNvPr id="6" name="Picture 5" descr="Asset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9676" y="0"/>
            <a:ext cx="5322164" cy="26133425"/>
          </a:xfrm>
          <a:prstGeom prst="rect">
            <a:avLst/>
          </a:prstGeom>
        </p:spPr>
      </p:pic>
      <p:sp>
        <p:nvSpPr>
          <p:cNvPr id="9" name="TextBox 8"/>
          <p:cNvSpPr txBox="1"/>
          <p:nvPr/>
        </p:nvSpPr>
        <p:spPr>
          <a:xfrm>
            <a:off x="3657600" y="8405446"/>
            <a:ext cx="28205723" cy="8963712"/>
          </a:xfrm>
          <a:prstGeom prst="rect">
            <a:avLst/>
          </a:prstGeom>
          <a:noFill/>
        </p:spPr>
        <p:txBody>
          <a:bodyPr wrap="square" lIns="464543" tIns="232271" rIns="464543" bIns="232271" rtlCol="0">
            <a:spAutoFit/>
          </a:bodyPr>
          <a:lstStyle/>
          <a:p>
            <a:pPr algn="ctr"/>
            <a:r>
              <a:rPr lang="hu-HU" sz="7200" b="1" dirty="0">
                <a:latin typeface="Arial Bold"/>
                <a:cs typeface="Arial Bold"/>
              </a:rPr>
              <a:t>A MEDIKÉMIA Zrt. GINOP_PLUSZ-1.2.1-21-2021-02408 azonosítószámú pályázatához kapcsolódó sajtó nyilvános projektindító esemény</a:t>
            </a:r>
          </a:p>
          <a:p>
            <a:pPr algn="ctr"/>
            <a:r>
              <a:rPr lang="hu-HU" sz="7200" b="1" dirty="0">
                <a:latin typeface="Arial Bold"/>
                <a:cs typeface="Arial Bold"/>
              </a:rPr>
              <a:t>2022.06.29.</a:t>
            </a:r>
          </a:p>
          <a:p>
            <a:pPr algn="ctr"/>
            <a:endParaRPr lang="hu-HU" sz="7200" b="1" dirty="0">
              <a:latin typeface="Arial Bold"/>
              <a:cs typeface="Arial Bold"/>
            </a:endParaRPr>
          </a:p>
          <a:p>
            <a:pPr algn="ctr"/>
            <a:endParaRPr lang="hu-HU" sz="4800" b="1" dirty="0">
              <a:latin typeface="Arial Bold"/>
              <a:cs typeface="Arial Bold"/>
            </a:endParaRPr>
          </a:p>
          <a:p>
            <a:pPr algn="ctr"/>
            <a:endParaRPr lang="hu-HU" sz="4800" b="1" dirty="0">
              <a:latin typeface="Arial Bold"/>
              <a:cs typeface="Arial Bold"/>
            </a:endParaRPr>
          </a:p>
          <a:p>
            <a:pPr algn="ctr"/>
            <a:r>
              <a:rPr lang="hu-HU" sz="4800" dirty="0">
                <a:latin typeface="Arial Regular"/>
                <a:cs typeface="Arial Regular"/>
              </a:rPr>
              <a:t>Tűz- és robbanásveszélyes folyadékok gyártási kapacitásának bővítése a MEDIKÉMIA Zrt-nél</a:t>
            </a:r>
            <a:endParaRPr lang="en-US" sz="4800" dirty="0">
              <a:latin typeface="Arial Regular"/>
              <a:cs typeface="Arial Regular"/>
            </a:endParaRPr>
          </a:p>
          <a:p>
            <a:pPr algn="ctr"/>
            <a:endParaRPr lang="hu-HU" sz="4800" b="1" dirty="0">
              <a:latin typeface="Arial Bold"/>
              <a:cs typeface="Arial Bold"/>
            </a:endParaRPr>
          </a:p>
        </p:txBody>
      </p:sp>
      <p:sp>
        <p:nvSpPr>
          <p:cNvPr id="8" name="Szövegdoboz 7">
            <a:extLst>
              <a:ext uri="{FF2B5EF4-FFF2-40B4-BE49-F238E27FC236}">
                <a16:creationId xmlns:a16="http://schemas.microsoft.com/office/drawing/2014/main" id="{C1603AEE-572B-B23E-80B6-481C8591016B}"/>
              </a:ext>
            </a:extLst>
          </p:cNvPr>
          <p:cNvSpPr txBox="1"/>
          <p:nvPr/>
        </p:nvSpPr>
        <p:spPr>
          <a:xfrm>
            <a:off x="2488224" y="21758537"/>
            <a:ext cx="23475460" cy="584775"/>
          </a:xfrm>
          <a:prstGeom prst="rect">
            <a:avLst/>
          </a:prstGeom>
          <a:noFill/>
        </p:spPr>
        <p:txBody>
          <a:bodyPr wrap="square">
            <a:spAutoFit/>
          </a:bodyPr>
          <a:lstStyle/>
          <a:p>
            <a:r>
              <a:rPr lang="hu-HU" sz="3200" dirty="0">
                <a:latin typeface="Arial Regular"/>
                <a:cs typeface="Arial"/>
              </a:rPr>
              <a:t>Horváth László cégvezető MEDIKÉMIA Zrt. </a:t>
            </a:r>
            <a:endParaRPr lang="en-US" sz="3200" dirty="0">
              <a:latin typeface="Arial"/>
              <a:cs typeface="Arial"/>
            </a:endParaRPr>
          </a:p>
        </p:txBody>
      </p:sp>
    </p:spTree>
    <p:extLst>
      <p:ext uri="{BB962C8B-B14F-4D97-AF65-F5344CB8AC3E}">
        <p14:creationId xmlns:p14="http://schemas.microsoft.com/office/powerpoint/2010/main" val="1350279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42702915-E3A0-5578-FB7C-69E05AF256FE}"/>
              </a:ext>
            </a:extLst>
          </p:cNvPr>
          <p:cNvSpPr txBox="1"/>
          <p:nvPr/>
        </p:nvSpPr>
        <p:spPr>
          <a:xfrm>
            <a:off x="6609920" y="6156813"/>
            <a:ext cx="35834521" cy="21236583"/>
          </a:xfrm>
          <a:prstGeom prst="rect">
            <a:avLst/>
          </a:prstGeom>
          <a:noFill/>
        </p:spPr>
        <p:txBody>
          <a:bodyPr wrap="square">
            <a:spAutoFit/>
          </a:bodyPr>
          <a:lstStyle/>
          <a:p>
            <a:r>
              <a:rPr lang="hu-HU" sz="6600" dirty="0">
                <a:latin typeface="Arial Regular"/>
              </a:rPr>
              <a:t>Információs technológia-fejlesztés</a:t>
            </a:r>
          </a:p>
          <a:p>
            <a:endParaRPr lang="hu-HU" sz="6600" dirty="0">
              <a:latin typeface="Arial Regular"/>
            </a:endParaRPr>
          </a:p>
          <a:p>
            <a:r>
              <a:rPr lang="hu-HU" sz="6600" dirty="0">
                <a:latin typeface="Arial Regular"/>
              </a:rPr>
              <a:t>24. Projektelem: </a:t>
            </a:r>
            <a:r>
              <a:rPr lang="hu-HU" sz="6600" b="1" dirty="0">
                <a:latin typeface="Arial Regular"/>
              </a:rPr>
              <a:t>IFS 10.0 App. ERP rendszer bevezetés </a:t>
            </a:r>
            <a:r>
              <a:rPr lang="hu-HU" sz="6600" dirty="0">
                <a:latin typeface="Arial Regular"/>
              </a:rPr>
              <a:t>megvalósítás projekt</a:t>
            </a:r>
          </a:p>
          <a:p>
            <a:r>
              <a:rPr lang="hu-HU" sz="6600" dirty="0">
                <a:latin typeface="Arial Regular"/>
              </a:rPr>
              <a:t>	</a:t>
            </a:r>
            <a:r>
              <a:rPr lang="hu-HU" sz="6600" dirty="0" err="1">
                <a:latin typeface="Arial Regular"/>
              </a:rPr>
              <a:t>Szoftwer</a:t>
            </a:r>
            <a:r>
              <a:rPr lang="hu-HU" sz="6600" dirty="0">
                <a:latin typeface="Arial Regular"/>
              </a:rPr>
              <a:t>: IFS 10.0 </a:t>
            </a:r>
            <a:r>
              <a:rPr lang="hu-HU" sz="6600" dirty="0" err="1">
                <a:latin typeface="Arial Regular"/>
              </a:rPr>
              <a:t>Aplications</a:t>
            </a:r>
            <a:r>
              <a:rPr lang="hu-HU" sz="6600" dirty="0">
                <a:latin typeface="Arial Regular"/>
              </a:rPr>
              <a:t> [svéd]</a:t>
            </a:r>
          </a:p>
          <a:p>
            <a:r>
              <a:rPr lang="hu-HU" sz="6600" dirty="0">
                <a:latin typeface="Arial Regular"/>
              </a:rPr>
              <a:t>	Szállító: </a:t>
            </a:r>
            <a:r>
              <a:rPr lang="hu-HU" sz="6600" b="0" i="0" u="none" strike="noStrike" baseline="0" dirty="0">
                <a:latin typeface="Arial Regular"/>
              </a:rPr>
              <a:t> </a:t>
            </a:r>
            <a:r>
              <a:rPr lang="hu-HU" sz="6600" b="0" i="0" u="none" strike="noStrike" baseline="0" dirty="0" err="1">
                <a:latin typeface="Arial Regular"/>
              </a:rPr>
              <a:t>InfoConsulting</a:t>
            </a:r>
            <a:r>
              <a:rPr lang="hu-HU" sz="6600" b="0" i="0" u="none" strike="noStrike" baseline="0" dirty="0">
                <a:latin typeface="Arial Regular"/>
              </a:rPr>
              <a:t> HUNGARY Kft.		</a:t>
            </a:r>
            <a:r>
              <a:rPr lang="hu-HU" sz="6600" b="0" i="0" u="none" strike="noStrike" baseline="0" dirty="0">
                <a:latin typeface="Arial Regular"/>
                <a:hlinkClick r:id="rId3"/>
              </a:rPr>
              <a:t>www.infoconsulting.eu/hu</a:t>
            </a:r>
            <a:endParaRPr lang="hu-HU" sz="6600" b="0" i="0" u="none" strike="noStrike" baseline="0" dirty="0">
              <a:latin typeface="Arial Regular"/>
            </a:endParaRPr>
          </a:p>
          <a:p>
            <a:endParaRPr lang="hu-HU" sz="6600" dirty="0">
              <a:latin typeface="Arial Regular"/>
            </a:endParaRPr>
          </a:p>
          <a:p>
            <a:r>
              <a:rPr lang="hu-HU" sz="6600" dirty="0">
                <a:latin typeface="Arial Regular"/>
              </a:rPr>
              <a:t>A rendszer elemei:</a:t>
            </a:r>
          </a:p>
          <a:p>
            <a:r>
              <a:rPr lang="hu-HU" sz="6600" b="1" dirty="0">
                <a:effectLst/>
                <a:latin typeface="Arial Regular"/>
                <a:ea typeface="Calibri" panose="020F0502020204030204" pitchFamily="34" charset="0"/>
                <a:cs typeface="Times New Roman" panose="02020603050405020304" pitchFamily="18" charset="0"/>
              </a:rPr>
              <a:t>beszerzés és logisztika </a:t>
            </a:r>
            <a:r>
              <a:rPr lang="hu-HU" sz="6600" dirty="0">
                <a:effectLst/>
                <a:latin typeface="Arial Regular"/>
                <a:ea typeface="Calibri" panose="020F0502020204030204" pitchFamily="34" charset="0"/>
                <a:cs typeface="Times New Roman" panose="02020603050405020304" pitchFamily="18" charset="0"/>
              </a:rPr>
              <a:t>célterület modul: </a:t>
            </a:r>
            <a:r>
              <a:rPr lang="hu-HU" sz="6600" dirty="0">
                <a:latin typeface="Arial Regular"/>
              </a:rPr>
              <a:t>Cikkek alapadatai kezelése, beszállítói minősítések, reklamáció kezelés, támogatja: beszerzési rendelési folyamatot, gyártástervezés folyamatait, bérgyártás/bérgyártatást, a kötelező adatszolgáltatásokat, tárhelyes raktárkezelést, mobil adatgyűjtő eszközök használatát, jövedéki törvényhez kapcsolódó adatszolgáltatási és nyilvántartási kötelezettséget, kiszedési/komissiózási/ellenőrzési feladatokat, a leltár folyamatát, elektronikus jóváhagyási rendszert, cikk nyomkövetést.</a:t>
            </a:r>
          </a:p>
          <a:p>
            <a:r>
              <a:rPr lang="hu-HU" sz="6600" b="1" dirty="0">
                <a:latin typeface="Arial Regular"/>
                <a:cs typeface="Times New Roman" panose="02020603050405020304" pitchFamily="18" charset="0"/>
              </a:rPr>
              <a:t>gyártásirányítási rendszer </a:t>
            </a:r>
            <a:r>
              <a:rPr lang="hu-HU" sz="6600" dirty="0">
                <a:latin typeface="Arial Regular"/>
                <a:cs typeface="Times New Roman" panose="02020603050405020304" pitchFamily="18" charset="0"/>
              </a:rPr>
              <a:t>célterület modul: t</a:t>
            </a:r>
            <a:r>
              <a:rPr lang="hu-HU" sz="6600" dirty="0">
                <a:latin typeface="Arial Regular"/>
              </a:rPr>
              <a:t>ermelés tervezés, anyagszükséglet tervezés , változó sorozatméret, gyártási rendelés kezelése, próbagyártás, javító gyártási rendelések, szétbontó gyártás, reklamáció kezelés , bérgyártás/bérgyártatás, rakat és gyűjtőcsomag azonosítás,  munkaidő elszámolás, mobil adatgyűjtő eszközök, cikk nyomkövetés, személyre szabott központi információs felület</a:t>
            </a:r>
            <a:r>
              <a:rPr lang="hu-HU" sz="6000" dirty="0">
                <a:latin typeface="Arial Regular"/>
              </a:rPr>
              <a:t>. </a:t>
            </a:r>
          </a:p>
          <a:p>
            <a:endParaRPr lang="hu-HU" sz="6000" dirty="0">
              <a:latin typeface="Arial Regular"/>
            </a:endParaRPr>
          </a:p>
          <a:p>
            <a:endParaRPr lang="hu-HU" sz="6000" dirty="0">
              <a:latin typeface="Arial Regular"/>
            </a:endParaRPr>
          </a:p>
          <a:p>
            <a:endParaRPr lang="hu-HU" sz="6600" dirty="0">
              <a:latin typeface="Arial Regular"/>
            </a:endParaRPr>
          </a:p>
        </p:txBody>
      </p:sp>
    </p:spTree>
    <p:extLst>
      <p:ext uri="{BB962C8B-B14F-4D97-AF65-F5344CB8AC3E}">
        <p14:creationId xmlns:p14="http://schemas.microsoft.com/office/powerpoint/2010/main" val="167406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0F3BCF3A-A5EE-1065-FE04-631D9859C2F5}"/>
              </a:ext>
            </a:extLst>
          </p:cNvPr>
          <p:cNvSpPr txBox="1"/>
          <p:nvPr/>
        </p:nvSpPr>
        <p:spPr>
          <a:xfrm>
            <a:off x="5685183" y="5804452"/>
            <a:ext cx="34829770" cy="15496550"/>
          </a:xfrm>
          <a:prstGeom prst="rect">
            <a:avLst/>
          </a:prstGeom>
          <a:noFill/>
        </p:spPr>
        <p:txBody>
          <a:bodyPr wrap="square">
            <a:spAutoFit/>
          </a:bodyPr>
          <a:lstStyle/>
          <a:p>
            <a:r>
              <a:rPr lang="hu-HU" dirty="0"/>
              <a:t>Képzések megvalósítása</a:t>
            </a:r>
          </a:p>
          <a:p>
            <a:endParaRPr lang="hu-HU" dirty="0"/>
          </a:p>
          <a:p>
            <a:r>
              <a:rPr lang="hu-HU" dirty="0"/>
              <a:t>25. projektelem: </a:t>
            </a:r>
            <a:r>
              <a:rPr lang="hu-HU" b="1" dirty="0"/>
              <a:t>Informatikai képzés</a:t>
            </a:r>
          </a:p>
          <a:p>
            <a:endParaRPr lang="hu-HU" dirty="0"/>
          </a:p>
          <a:p>
            <a:r>
              <a:rPr lang="hu-HU" dirty="0"/>
              <a:t>	Képző intézmény: Training360 Kft. Budapest</a:t>
            </a:r>
          </a:p>
          <a:p>
            <a:r>
              <a:rPr lang="hu-HU" dirty="0"/>
              <a:t>	Felnőttképzési engedély szám: E-000398/2014</a:t>
            </a:r>
          </a:p>
          <a:p>
            <a:endParaRPr lang="hu-HU" dirty="0"/>
          </a:p>
          <a:p>
            <a:r>
              <a:rPr lang="hu-HU" dirty="0"/>
              <a:t>	Képzés tárgya:</a:t>
            </a:r>
          </a:p>
          <a:p>
            <a:pPr marL="3465713" lvl="1" indent="-1143000">
              <a:buFont typeface="Arial" panose="020B0604020202020204" pitchFamily="34" charset="0"/>
              <a:buChar char="•"/>
            </a:pPr>
            <a:r>
              <a:rPr lang="hu-HU" dirty="0"/>
              <a:t>Windows Server 2019 üzemeltetői tanfolyam</a:t>
            </a:r>
          </a:p>
          <a:p>
            <a:pPr marL="3465713" lvl="1" indent="-1143000">
              <a:buFont typeface="Arial" panose="020B0604020202020204" pitchFamily="34" charset="0"/>
              <a:buChar char="•"/>
            </a:pPr>
            <a:r>
              <a:rPr lang="hu-HU" dirty="0"/>
              <a:t>Windows Server 2019 üzemeltetői tanfolyam és Windows Server rendszerek menedzselése PowerShell segítségével alaptanfolyam</a:t>
            </a:r>
          </a:p>
        </p:txBody>
      </p:sp>
    </p:spTree>
    <p:extLst>
      <p:ext uri="{BB962C8B-B14F-4D97-AF65-F5344CB8AC3E}">
        <p14:creationId xmlns:p14="http://schemas.microsoft.com/office/powerpoint/2010/main" val="252460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38C98F85-35FC-76B4-C9DE-BD03DD6485DA}"/>
              </a:ext>
            </a:extLst>
          </p:cNvPr>
          <p:cNvSpPr txBox="1"/>
          <p:nvPr/>
        </p:nvSpPr>
        <p:spPr>
          <a:xfrm>
            <a:off x="5120640" y="5372100"/>
            <a:ext cx="35074860" cy="21421249"/>
          </a:xfrm>
          <a:prstGeom prst="rect">
            <a:avLst/>
          </a:prstGeom>
          <a:noFill/>
        </p:spPr>
        <p:txBody>
          <a:bodyPr wrap="square">
            <a:spAutoFit/>
          </a:bodyPr>
          <a:lstStyle/>
          <a:p>
            <a:pPr algn="just"/>
            <a:r>
              <a:rPr lang="hu-HU" sz="6600" dirty="0">
                <a:solidFill>
                  <a:srgbClr val="000000"/>
                </a:solidFill>
                <a:effectLst/>
                <a:latin typeface="Arial Regular"/>
                <a:ea typeface="Calibri" panose="020F0502020204030204" pitchFamily="34" charset="0"/>
              </a:rPr>
              <a:t>Megújuló energiaforrást hasznosító technológiák alkalmazása	Eszköz beszerzés</a:t>
            </a:r>
          </a:p>
          <a:p>
            <a:pPr algn="just"/>
            <a:endParaRPr lang="hu-HU" sz="6600" dirty="0">
              <a:solidFill>
                <a:srgbClr val="000000"/>
              </a:solidFill>
              <a:effectLst/>
              <a:latin typeface="Arial Regular"/>
              <a:ea typeface="Calibri" panose="020F0502020204030204" pitchFamily="34" charset="0"/>
            </a:endParaRPr>
          </a:p>
          <a:p>
            <a:pPr algn="just"/>
            <a:r>
              <a:rPr lang="hu-HU" sz="6600" dirty="0">
                <a:solidFill>
                  <a:srgbClr val="000000"/>
                </a:solidFill>
                <a:effectLst/>
                <a:latin typeface="Arial Regular"/>
                <a:ea typeface="Calibri" panose="020F0502020204030204" pitchFamily="34" charset="0"/>
              </a:rPr>
              <a:t>26. Projektelem: </a:t>
            </a:r>
            <a:r>
              <a:rPr lang="hu-HU" sz="6600" b="1" dirty="0">
                <a:solidFill>
                  <a:srgbClr val="000000"/>
                </a:solidFill>
                <a:effectLst/>
                <a:latin typeface="Arial Regular"/>
                <a:ea typeface="Calibri" panose="020F0502020204030204" pitchFamily="34" charset="0"/>
              </a:rPr>
              <a:t>napkollektor</a:t>
            </a:r>
          </a:p>
          <a:p>
            <a:pPr algn="just"/>
            <a:r>
              <a:rPr lang="hu-HU" sz="6600" dirty="0">
                <a:solidFill>
                  <a:srgbClr val="000000"/>
                </a:solidFill>
                <a:effectLst/>
                <a:latin typeface="Arial Regular"/>
                <a:ea typeface="Calibri" panose="020F0502020204030204" pitchFamily="34" charset="0"/>
              </a:rPr>
              <a:t>	Típusa: VITOSOL 200-FM / SH2F</a:t>
            </a:r>
          </a:p>
          <a:p>
            <a:pPr algn="just"/>
            <a:r>
              <a:rPr lang="hu-HU" sz="6600" dirty="0">
                <a:solidFill>
                  <a:srgbClr val="000000"/>
                </a:solidFill>
                <a:effectLst/>
                <a:latin typeface="Arial Regular"/>
                <a:ea typeface="Calibri" panose="020F0502020204030204" pitchFamily="34" charset="0"/>
              </a:rPr>
              <a:t>	Gyártó:  WIESSMANN Fűtéstechnika Kft.</a:t>
            </a:r>
          </a:p>
          <a:p>
            <a:pPr algn="just"/>
            <a:r>
              <a:rPr lang="hu-HU" sz="6600" dirty="0">
                <a:solidFill>
                  <a:srgbClr val="000000"/>
                </a:solidFill>
                <a:latin typeface="Arial Regular"/>
                <a:ea typeface="Calibri" panose="020F0502020204030204" pitchFamily="34" charset="0"/>
              </a:rPr>
              <a:t>	Szállító, telepítő: RESIDENS Kft. Szeged		https://residens.hu</a:t>
            </a:r>
          </a:p>
          <a:p>
            <a:pPr algn="just"/>
            <a:endParaRPr lang="hu-HU" sz="6600" dirty="0">
              <a:solidFill>
                <a:srgbClr val="000000"/>
              </a:solidFill>
              <a:latin typeface="Arial Regular"/>
              <a:ea typeface="Calibri" panose="020F0502020204030204" pitchFamily="34" charset="0"/>
            </a:endParaRPr>
          </a:p>
          <a:p>
            <a:pPr algn="just"/>
            <a:r>
              <a:rPr lang="hu-HU" sz="6600" dirty="0">
                <a:solidFill>
                  <a:srgbClr val="000000"/>
                </a:solidFill>
                <a:latin typeface="Arial Regular"/>
                <a:ea typeface="Calibri" panose="020F0502020204030204" pitchFamily="34" charset="0"/>
              </a:rPr>
              <a:t>	A berendezés jellemzői:</a:t>
            </a:r>
          </a:p>
          <a:p>
            <a:pPr algn="just"/>
            <a:r>
              <a:rPr lang="hu-HU" sz="6600" dirty="0">
                <a:solidFill>
                  <a:srgbClr val="000000"/>
                </a:solidFill>
                <a:latin typeface="Arial Regular"/>
                <a:ea typeface="Calibri" panose="020F0502020204030204" pitchFamily="34" charset="0"/>
              </a:rPr>
              <a:t>		</a:t>
            </a:r>
            <a:r>
              <a:rPr lang="hu-HU" sz="6600" dirty="0">
                <a:solidFill>
                  <a:srgbClr val="000000"/>
                </a:solidFill>
                <a:latin typeface="Arial Regular"/>
              </a:rPr>
              <a:t>Bruttó felület:  			2,51 m</a:t>
            </a:r>
            <a:r>
              <a:rPr lang="hu-HU" sz="6600" baseline="30000" dirty="0">
                <a:solidFill>
                  <a:srgbClr val="000000"/>
                </a:solidFill>
                <a:latin typeface="Arial Regular"/>
              </a:rPr>
              <a:t>2</a:t>
            </a:r>
            <a:r>
              <a:rPr lang="hu-HU" sz="6600" dirty="0">
                <a:solidFill>
                  <a:srgbClr val="000000"/>
                </a:solidFill>
                <a:latin typeface="Arial Regular"/>
              </a:rPr>
              <a:t> / egység</a:t>
            </a:r>
          </a:p>
          <a:p>
            <a:pPr algn="just"/>
            <a:r>
              <a:rPr lang="hu-HU" sz="6600" dirty="0">
                <a:solidFill>
                  <a:srgbClr val="000000"/>
                </a:solidFill>
                <a:latin typeface="Arial Regular"/>
              </a:rPr>
              <a:t>		Elnyelő felület:			2,31 m2 / egység</a:t>
            </a:r>
          </a:p>
          <a:p>
            <a:pPr algn="just"/>
            <a:r>
              <a:rPr lang="hu-HU" sz="6600" dirty="0">
                <a:solidFill>
                  <a:srgbClr val="000000"/>
                </a:solidFill>
                <a:latin typeface="Arial Regular"/>
              </a:rPr>
              <a:t>		Optikai hatásfok:</a:t>
            </a:r>
          </a:p>
          <a:p>
            <a:pPr algn="just"/>
            <a:r>
              <a:rPr lang="hu-HU" sz="6600" dirty="0">
                <a:solidFill>
                  <a:srgbClr val="000000"/>
                </a:solidFill>
                <a:latin typeface="Arial Regular"/>
              </a:rPr>
              <a:t>			Elnyelőfelület: 		76,1 %</a:t>
            </a:r>
          </a:p>
          <a:p>
            <a:pPr algn="just"/>
            <a:r>
              <a:rPr lang="hu-HU" sz="6600" dirty="0">
                <a:solidFill>
                  <a:srgbClr val="000000"/>
                </a:solidFill>
                <a:latin typeface="Arial Regular"/>
              </a:rPr>
              <a:t>			Bruttó felület: 		76,3 %</a:t>
            </a:r>
          </a:p>
          <a:p>
            <a:pPr algn="just"/>
            <a:r>
              <a:rPr lang="hu-HU" sz="6600" dirty="0">
                <a:solidFill>
                  <a:srgbClr val="000000"/>
                </a:solidFill>
                <a:latin typeface="Arial Regular"/>
              </a:rPr>
              <a:t>		Hőkapacitás:			5,96 kJ/(m2 · K)</a:t>
            </a:r>
          </a:p>
          <a:p>
            <a:pPr algn="just"/>
            <a:r>
              <a:rPr lang="hu-HU" sz="6600" dirty="0">
                <a:solidFill>
                  <a:srgbClr val="000000"/>
                </a:solidFill>
                <a:latin typeface="Arial Regular"/>
              </a:rPr>
              <a:t>		Telepített méret: 			10 egység</a:t>
            </a:r>
          </a:p>
          <a:p>
            <a:pPr algn="just"/>
            <a:r>
              <a:rPr lang="hu-HU" sz="6600" dirty="0">
                <a:solidFill>
                  <a:srgbClr val="000000"/>
                </a:solidFill>
                <a:latin typeface="Arial Regular"/>
              </a:rPr>
              <a:t>		Éves becsült energiatermelés: 	12.650 KWh (45,53 GJ) </a:t>
            </a:r>
          </a:p>
          <a:p>
            <a:pPr algn="just"/>
            <a:r>
              <a:rPr lang="hu-HU" sz="6600" dirty="0">
                <a:solidFill>
                  <a:srgbClr val="000000"/>
                </a:solidFill>
                <a:latin typeface="Arial Regular"/>
              </a:rPr>
              <a:t> 	</a:t>
            </a:r>
          </a:p>
          <a:p>
            <a:pPr algn="just"/>
            <a:endParaRPr lang="hu-HU" sz="6600" dirty="0">
              <a:solidFill>
                <a:srgbClr val="000000"/>
              </a:solidFill>
              <a:latin typeface="Arial Regular"/>
              <a:ea typeface="Calibri" panose="020F0502020204030204" pitchFamily="34" charset="0"/>
            </a:endParaRPr>
          </a:p>
          <a:p>
            <a:pPr algn="just"/>
            <a:endParaRPr lang="hu-HU" sz="6600" dirty="0">
              <a:solidFill>
                <a:srgbClr val="000000"/>
              </a:solidFill>
              <a:effectLst/>
              <a:latin typeface="Arial Regular"/>
              <a:ea typeface="Calibri" panose="020F0502020204030204" pitchFamily="34" charset="0"/>
            </a:endParaRPr>
          </a:p>
          <a:p>
            <a:pPr algn="just"/>
            <a:endParaRPr lang="hu-HU" sz="6600" dirty="0">
              <a:solidFill>
                <a:srgbClr val="000000"/>
              </a:solidFill>
              <a:effectLst/>
              <a:latin typeface="Arial Regular"/>
              <a:ea typeface="Calibri" panose="020F0502020204030204" pitchFamily="34" charset="0"/>
            </a:endParaRPr>
          </a:p>
          <a:p>
            <a:pPr algn="just"/>
            <a:r>
              <a:rPr lang="hu-HU" sz="6600" dirty="0">
                <a:solidFill>
                  <a:srgbClr val="000000"/>
                </a:solidFill>
                <a:effectLst/>
                <a:latin typeface="Arial Regular"/>
                <a:ea typeface="Calibri" panose="020F0502020204030204" pitchFamily="34" charset="0"/>
              </a:rPr>
              <a:t>	</a:t>
            </a:r>
          </a:p>
        </p:txBody>
      </p:sp>
    </p:spTree>
    <p:extLst>
      <p:ext uri="{BB962C8B-B14F-4D97-AF65-F5344CB8AC3E}">
        <p14:creationId xmlns:p14="http://schemas.microsoft.com/office/powerpoint/2010/main" val="3223089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451838" cy="26133425"/>
          </a:xfrm>
          <a:prstGeom prst="rect">
            <a:avLst/>
          </a:prstGeom>
        </p:spPr>
      </p:pic>
      <p:pic>
        <p:nvPicPr>
          <p:cNvPr id="5" name="Picture 4"/>
          <p:cNvPicPr>
            <a:picLocks noChangeAspect="1"/>
          </p:cNvPicPr>
          <p:nvPr/>
        </p:nvPicPr>
        <p:blipFill>
          <a:blip r:embed="rId4"/>
          <a:srcRect/>
          <a:stretch/>
        </p:blipFill>
        <p:spPr>
          <a:xfrm>
            <a:off x="7910" y="2"/>
            <a:ext cx="46436017" cy="5339332"/>
          </a:xfrm>
          <a:prstGeom prst="rect">
            <a:avLst/>
          </a:prstGeom>
        </p:spPr>
      </p:pic>
      <p:sp>
        <p:nvSpPr>
          <p:cNvPr id="8" name="TextBox 7"/>
          <p:cNvSpPr txBox="1"/>
          <p:nvPr/>
        </p:nvSpPr>
        <p:spPr>
          <a:xfrm>
            <a:off x="4552266" y="17762527"/>
            <a:ext cx="23410248" cy="2161850"/>
          </a:xfrm>
          <a:prstGeom prst="rect">
            <a:avLst/>
          </a:prstGeom>
          <a:noFill/>
        </p:spPr>
        <p:txBody>
          <a:bodyPr wrap="square" lIns="464543" tIns="232271" rIns="464543" bIns="232271" rtlCol="0">
            <a:spAutoFit/>
          </a:bodyPr>
          <a:lstStyle/>
          <a:p>
            <a:r>
              <a:rPr lang="hu-HU" sz="11000" b="1" dirty="0">
                <a:latin typeface="Arial Regular"/>
                <a:cs typeface="Arial Regular"/>
              </a:rPr>
              <a:t>Köszönjük a figyelmet!</a:t>
            </a:r>
            <a:endParaRPr lang="en-US" sz="11000" b="1" dirty="0">
              <a:latin typeface="Arial Regular"/>
              <a:cs typeface="Arial Regular"/>
            </a:endParaRPr>
          </a:p>
        </p:txBody>
      </p:sp>
      <p:pic>
        <p:nvPicPr>
          <p:cNvPr id="7" name="Picture 6" descr="Asset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3303" y="22199600"/>
            <a:ext cx="2582916" cy="2130392"/>
          </a:xfrm>
          <a:prstGeom prst="rect">
            <a:avLst/>
          </a:prstGeom>
        </p:spPr>
      </p:pic>
    </p:spTree>
    <p:extLst>
      <p:ext uri="{BB962C8B-B14F-4D97-AF65-F5344CB8AC3E}">
        <p14:creationId xmlns:p14="http://schemas.microsoft.com/office/powerpoint/2010/main" val="191654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66894" y="2546540"/>
            <a:ext cx="37065443"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5" name="Szövegdoboz 4">
            <a:extLst>
              <a:ext uri="{FF2B5EF4-FFF2-40B4-BE49-F238E27FC236}">
                <a16:creationId xmlns:a16="http://schemas.microsoft.com/office/drawing/2014/main" id="{34EAB6D0-F6D9-31FA-D987-9D2E05477663}"/>
              </a:ext>
            </a:extLst>
          </p:cNvPr>
          <p:cNvSpPr txBox="1"/>
          <p:nvPr/>
        </p:nvSpPr>
        <p:spPr>
          <a:xfrm>
            <a:off x="4305300" y="6134100"/>
            <a:ext cx="38138100" cy="18297317"/>
          </a:xfrm>
          <a:prstGeom prst="rect">
            <a:avLst/>
          </a:prstGeom>
          <a:noFill/>
        </p:spPr>
        <p:txBody>
          <a:bodyPr wrap="square">
            <a:spAutoFit/>
          </a:bodyPr>
          <a:lstStyle/>
          <a:p>
            <a:r>
              <a:rPr lang="hu-HU" dirty="0"/>
              <a:t>1.	A projekt megvalósítás fő céljai:</a:t>
            </a:r>
          </a:p>
          <a:p>
            <a:r>
              <a:rPr lang="hu-HU" dirty="0"/>
              <a:t>•	</a:t>
            </a:r>
            <a:r>
              <a:rPr lang="hu-HU" b="1" dirty="0"/>
              <a:t>A termelékenység növelése</a:t>
            </a:r>
          </a:p>
          <a:p>
            <a:r>
              <a:rPr lang="hu-HU" dirty="0"/>
              <a:t>	o	a festékgyártások és elsősorban a tűzveszélyes és a tűz- és 					robbanásveszélyes folyadék kiszerelések gyorsításával,</a:t>
            </a:r>
          </a:p>
          <a:p>
            <a:r>
              <a:rPr lang="hu-HU" dirty="0"/>
              <a:t>	o	a kiszerelések élőmunkaigényének csökkentésével,</a:t>
            </a:r>
          </a:p>
          <a:p>
            <a:r>
              <a:rPr lang="hu-HU" dirty="0"/>
              <a:t>•	</a:t>
            </a:r>
            <a:r>
              <a:rPr lang="hu-HU" b="1" dirty="0"/>
              <a:t>A gyártási kapacitás növelése </a:t>
            </a:r>
          </a:p>
          <a:p>
            <a:r>
              <a:rPr lang="hu-HU" dirty="0"/>
              <a:t>	o	új gyártóberendezésekkel, </a:t>
            </a:r>
          </a:p>
          <a:p>
            <a:r>
              <a:rPr lang="hu-HU" dirty="0"/>
              <a:t>	o	az információáramlás modernizálásával, digitalizálásával, </a:t>
            </a:r>
          </a:p>
          <a:p>
            <a:r>
              <a:rPr lang="hu-HU" dirty="0"/>
              <a:t>	o	gyártott termékek on-line feliratozásával, </a:t>
            </a:r>
          </a:p>
          <a:p>
            <a:r>
              <a:rPr lang="hu-HU" dirty="0"/>
              <a:t>	o	a festékgyártásnál a jelenleg szűk keresztmetszetet jelentő hígítási 			műveletet kapacitásának 50 %-os növelésével,</a:t>
            </a:r>
          </a:p>
          <a:p>
            <a:r>
              <a:rPr lang="hu-HU" dirty="0"/>
              <a:t>	o	az új tűzveszélyes folyadék töltősor üzembe helyezésével a 					tűzveszélyes folyadék töltési kapacitásunk közel megduplázódásával.</a:t>
            </a:r>
          </a:p>
        </p:txBody>
      </p:sp>
    </p:spTree>
    <p:extLst>
      <p:ext uri="{BB962C8B-B14F-4D97-AF65-F5344CB8AC3E}">
        <p14:creationId xmlns:p14="http://schemas.microsoft.com/office/powerpoint/2010/main" val="11801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66894" y="2546540"/>
            <a:ext cx="37065443"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5" name="Szövegdoboz 4">
            <a:extLst>
              <a:ext uri="{FF2B5EF4-FFF2-40B4-BE49-F238E27FC236}">
                <a16:creationId xmlns:a16="http://schemas.microsoft.com/office/drawing/2014/main" id="{B9F2421E-5739-C95C-5B43-077D4F0C67E5}"/>
              </a:ext>
            </a:extLst>
          </p:cNvPr>
          <p:cNvSpPr txBox="1"/>
          <p:nvPr/>
        </p:nvSpPr>
        <p:spPr>
          <a:xfrm>
            <a:off x="3924300" y="8115300"/>
            <a:ext cx="39966900" cy="13584040"/>
          </a:xfrm>
          <a:prstGeom prst="rect">
            <a:avLst/>
          </a:prstGeom>
          <a:noFill/>
        </p:spPr>
        <p:txBody>
          <a:bodyPr wrap="square">
            <a:spAutoFit/>
          </a:bodyPr>
          <a:lstStyle/>
          <a:p>
            <a:pPr marL="457200" algn="just">
              <a:lnSpc>
                <a:spcPct val="115000"/>
              </a:lnSpc>
            </a:pPr>
            <a:r>
              <a:rPr lang="hu-HU" sz="9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Egyéb célok:</a:t>
            </a:r>
            <a:endParaRPr lang="hu-HU" sz="88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0" indent="-1143000" algn="just">
              <a:lnSpc>
                <a:spcPct val="115000"/>
              </a:lnSpc>
              <a:buFont typeface="Arial" panose="020B0604020202020204" pitchFamily="34" charset="0"/>
              <a:buChar char="•"/>
            </a:pPr>
            <a:r>
              <a:rPr lang="hu-HU" sz="9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fő célhoz kapcsolódó megnövekedett raktározási területigény kielégítése:</a:t>
            </a:r>
            <a:endParaRPr lang="hu-HU" sz="8800" dirty="0">
              <a:effectLst/>
              <a:latin typeface="Calibri" panose="020F0502020204030204" pitchFamily="34" charset="0"/>
              <a:ea typeface="Calibri" panose="020F0502020204030204" pitchFamily="34" charset="0"/>
              <a:cs typeface="Times New Roman" panose="02020603050405020304" pitchFamily="18" charset="0"/>
            </a:endParaRPr>
          </a:p>
          <a:p>
            <a:pPr marL="3465713" lvl="1" indent="-1143000" algn="just">
              <a:lnSpc>
                <a:spcPct val="115000"/>
              </a:lnSpc>
              <a:buFont typeface="Courier New" panose="02070309020205020404" pitchFamily="49" charset="0"/>
              <a:buChar char="o"/>
            </a:pPr>
            <a:r>
              <a:rPr lang="hu-HU" sz="9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meglévő raktárakban tárolókapacitás növelő tárolóállványok kialakításával, </a:t>
            </a:r>
            <a:endParaRPr lang="hu-HU" sz="8800" dirty="0">
              <a:effectLst/>
              <a:latin typeface="Calibri" panose="020F0502020204030204" pitchFamily="34" charset="0"/>
              <a:ea typeface="Calibri" panose="020F0502020204030204" pitchFamily="34" charset="0"/>
              <a:cs typeface="Times New Roman" panose="02020603050405020304" pitchFamily="18" charset="0"/>
            </a:endParaRPr>
          </a:p>
          <a:p>
            <a:pPr marL="3465713" lvl="1" indent="-1143000" algn="just">
              <a:lnSpc>
                <a:spcPct val="115000"/>
              </a:lnSpc>
              <a:buFont typeface="Courier New" panose="02070309020205020404" pitchFamily="49" charset="0"/>
              <a:buChar char="o"/>
            </a:pPr>
            <a:r>
              <a:rPr lang="hu-HU" sz="9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új anyagmozgató berendezések használatával.</a:t>
            </a:r>
          </a:p>
          <a:p>
            <a:pPr marL="1143000" lvl="0" indent="-1143000" algn="just">
              <a:lnSpc>
                <a:spcPct val="115000"/>
              </a:lnSpc>
              <a:buFont typeface="Arial" panose="020B0604020202020204" pitchFamily="34" charset="0"/>
              <a:buChar char="•"/>
            </a:pPr>
            <a:r>
              <a:rPr lang="hu-HU" sz="9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Az információs (informatikai) rendszer fejlesztésével a logisztikai technológia javítása. </a:t>
            </a:r>
            <a:endParaRPr lang="hu-HU" sz="88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0" indent="-1143000" algn="just">
              <a:lnSpc>
                <a:spcPct val="115000"/>
              </a:lnSpc>
              <a:spcAft>
                <a:spcPts val="1000"/>
              </a:spcAft>
              <a:buFont typeface="Arial" panose="020B0604020202020204" pitchFamily="34" charset="0"/>
              <a:buChar char="•"/>
            </a:pPr>
            <a:r>
              <a:rPr lang="hu-HU" sz="9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keletkező többlethulladék előírások szerinti tárolásának kialakítása.</a:t>
            </a:r>
            <a:endParaRPr lang="hu-HU" sz="8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154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542552"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1BA2D8F5-07D4-5924-7CCF-70FF18AF3906}"/>
              </a:ext>
            </a:extLst>
          </p:cNvPr>
          <p:cNvSpPr txBox="1"/>
          <p:nvPr/>
        </p:nvSpPr>
        <p:spPr>
          <a:xfrm>
            <a:off x="5838092" y="9073662"/>
            <a:ext cx="32522746" cy="9233297"/>
          </a:xfrm>
          <a:prstGeom prst="rect">
            <a:avLst/>
          </a:prstGeom>
          <a:noFill/>
        </p:spPr>
        <p:txBody>
          <a:bodyPr wrap="square">
            <a:spAutoFit/>
          </a:bodyPr>
          <a:lstStyle/>
          <a:p>
            <a:r>
              <a:rPr lang="hu-HU" sz="6600" dirty="0">
                <a:effectLst/>
                <a:latin typeface="Arial" panose="020B0604020202020204" pitchFamily="34" charset="0"/>
                <a:ea typeface="Calibri" panose="020F0502020204030204" pitchFamily="34" charset="0"/>
              </a:rPr>
              <a:t>A Projekt elszámolható összes költsége: 			</a:t>
            </a:r>
            <a:r>
              <a:rPr lang="hu-HU" sz="6600" b="1" dirty="0">
                <a:effectLst/>
                <a:latin typeface="Arial" panose="020B0604020202020204" pitchFamily="34" charset="0"/>
                <a:ea typeface="Calibri" panose="020F0502020204030204" pitchFamily="34" charset="0"/>
              </a:rPr>
              <a:t>352 891 612 Ft</a:t>
            </a:r>
          </a:p>
          <a:p>
            <a:endParaRPr lang="hu-HU" sz="6600" b="1" dirty="0">
              <a:latin typeface="Arial" panose="020B0604020202020204" pitchFamily="34" charset="0"/>
              <a:ea typeface="Calibri" panose="020F0502020204030204" pitchFamily="34" charset="0"/>
            </a:endParaRPr>
          </a:p>
          <a:p>
            <a:r>
              <a:rPr lang="hu-HU" sz="6600" dirty="0">
                <a:effectLst/>
                <a:latin typeface="Arial" panose="020B0604020202020204" pitchFamily="34" charset="0"/>
                <a:ea typeface="Calibri" panose="020F0502020204030204" pitchFamily="34" charset="0"/>
              </a:rPr>
              <a:t>Támogatás intenzitása: 						maximum</a:t>
            </a:r>
            <a:r>
              <a:rPr lang="hu-HU" sz="6600" b="1" dirty="0">
                <a:effectLst/>
                <a:latin typeface="Arial" panose="020B0604020202020204" pitchFamily="34" charset="0"/>
                <a:ea typeface="Calibri" panose="020F0502020204030204" pitchFamily="34" charset="0"/>
              </a:rPr>
              <a:t> 70 %</a:t>
            </a:r>
          </a:p>
          <a:p>
            <a:endParaRPr lang="hu-HU" sz="6600" b="1" dirty="0">
              <a:latin typeface="Arial" panose="020B0604020202020204" pitchFamily="34" charset="0"/>
            </a:endParaRPr>
          </a:p>
          <a:p>
            <a:r>
              <a:rPr lang="hu-HU" sz="6600" dirty="0">
                <a:latin typeface="Arial" panose="020B0604020202020204" pitchFamily="34" charset="0"/>
              </a:rPr>
              <a:t>Vissza nem térítendő támogatás összege (maximum): 	</a:t>
            </a:r>
            <a:r>
              <a:rPr lang="hu-HU" sz="6600" b="1" dirty="0">
                <a:solidFill>
                  <a:srgbClr val="003399"/>
                </a:solidFill>
                <a:latin typeface="Arial" panose="020B0604020202020204" pitchFamily="34" charset="0"/>
              </a:rPr>
              <a:t>247 024 128 </a:t>
            </a:r>
            <a:r>
              <a:rPr lang="hu-HU" sz="6600" b="1" dirty="0">
                <a:latin typeface="Arial" panose="020B0604020202020204" pitchFamily="34" charset="0"/>
              </a:rPr>
              <a:t>Ft</a:t>
            </a:r>
          </a:p>
          <a:p>
            <a:endParaRPr lang="hu-HU" sz="6600" b="1" dirty="0">
              <a:latin typeface="Arial" panose="020B0604020202020204" pitchFamily="34" charset="0"/>
            </a:endParaRPr>
          </a:p>
          <a:p>
            <a:r>
              <a:rPr lang="hu-HU" sz="6600" dirty="0">
                <a:latin typeface="Arial" panose="020B0604020202020204" pitchFamily="34" charset="0"/>
              </a:rPr>
              <a:t>Projektelemek (alprojektek) száma:				</a:t>
            </a:r>
            <a:r>
              <a:rPr lang="hu-HU" sz="6600" b="1" dirty="0">
                <a:latin typeface="Arial" panose="020B0604020202020204" pitchFamily="34" charset="0"/>
              </a:rPr>
              <a:t>26</a:t>
            </a:r>
          </a:p>
          <a:p>
            <a:endParaRPr lang="hu-HU" sz="6600" b="1" dirty="0">
              <a:latin typeface="Arial" panose="020B0604020202020204" pitchFamily="34" charset="0"/>
            </a:endParaRPr>
          </a:p>
          <a:p>
            <a:r>
              <a:rPr lang="hu-HU" sz="6600" dirty="0">
                <a:latin typeface="Arial" panose="020B0604020202020204" pitchFamily="34" charset="0"/>
              </a:rPr>
              <a:t>Megvalósítási határidő: 						</a:t>
            </a:r>
            <a:r>
              <a:rPr lang="hu-HU" sz="6600" b="1" dirty="0">
                <a:latin typeface="Arial" panose="020B0604020202020204" pitchFamily="34" charset="0"/>
              </a:rPr>
              <a:t>2023. július 13.</a:t>
            </a:r>
            <a:endParaRPr lang="hu-HU" sz="6600" b="1" dirty="0"/>
          </a:p>
        </p:txBody>
      </p:sp>
    </p:spTree>
    <p:extLst>
      <p:ext uri="{BB962C8B-B14F-4D97-AF65-F5344CB8AC3E}">
        <p14:creationId xmlns:p14="http://schemas.microsoft.com/office/powerpoint/2010/main" val="428008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26676" y="2788770"/>
            <a:ext cx="40630741" cy="2608126"/>
          </a:xfrm>
          <a:prstGeom prst="rect">
            <a:avLst/>
          </a:prstGeom>
          <a:noFill/>
        </p:spPr>
        <p:txBody>
          <a:bodyPr wrap="square" lIns="464543" tIns="232271" rIns="464543" bIns="232271" rtlCol="0">
            <a:spAutoFit/>
          </a:bodyPr>
          <a:lstStyle/>
          <a:p>
            <a:pPr algn="ctr"/>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br>
              <a:rPr lang="en-US" sz="9600" i="1" dirty="0">
                <a:latin typeface="Arial Bold"/>
                <a:cs typeface="Arial Regular"/>
              </a:rPr>
            </a:br>
            <a:endParaRPr lang="en-US" b="1" dirty="0">
              <a:latin typeface="Arial"/>
              <a:cs typeface="Arial"/>
            </a:endParaRPr>
          </a:p>
        </p:txBody>
      </p:sp>
      <p:sp>
        <p:nvSpPr>
          <p:cNvPr id="2" name="Cím 1">
            <a:extLst>
              <a:ext uri="{FF2B5EF4-FFF2-40B4-BE49-F238E27FC236}">
                <a16:creationId xmlns:a16="http://schemas.microsoft.com/office/drawing/2014/main" id="{9E461810-509F-98E4-5090-7903B0620910}"/>
              </a:ext>
            </a:extLst>
          </p:cNvPr>
          <p:cNvSpPr>
            <a:spLocks noGrp="1"/>
          </p:cNvSpPr>
          <p:nvPr>
            <p:ph type="title"/>
          </p:nvPr>
        </p:nvSpPr>
        <p:spPr>
          <a:xfrm>
            <a:off x="23225919" y="1038025"/>
            <a:ext cx="22696958" cy="4355571"/>
          </a:xfrm>
        </p:spPr>
        <p:txBody>
          <a:bodyPr>
            <a:normAutofit/>
          </a:bodyPr>
          <a:lstStyle/>
          <a:p>
            <a:r>
              <a:rPr lang="hu-HU" dirty="0"/>
              <a:t> </a:t>
            </a:r>
          </a:p>
        </p:txBody>
      </p:sp>
      <p:pic>
        <p:nvPicPr>
          <p:cNvPr id="13" name="Tartalom helye 12">
            <a:extLst>
              <a:ext uri="{FF2B5EF4-FFF2-40B4-BE49-F238E27FC236}">
                <a16:creationId xmlns:a16="http://schemas.microsoft.com/office/drawing/2014/main" id="{FF84091C-FDD9-403D-8839-15953D698905}"/>
              </a:ext>
            </a:extLst>
          </p:cNvPr>
          <p:cNvPicPr>
            <a:picLocks noGrp="1" noChangeAspect="1"/>
          </p:cNvPicPr>
          <p:nvPr>
            <p:ph idx="1"/>
          </p:nvPr>
        </p:nvPicPr>
        <p:blipFill>
          <a:blip r:embed="rId3"/>
          <a:stretch>
            <a:fillRect/>
          </a:stretch>
        </p:blipFill>
        <p:spPr>
          <a:xfrm>
            <a:off x="3394420" y="4536830"/>
            <a:ext cx="40004411" cy="20693999"/>
          </a:xfrm>
          <a:prstGeom prst="rect">
            <a:avLst/>
          </a:prstGeom>
        </p:spPr>
      </p:pic>
    </p:spTree>
    <p:extLst>
      <p:ext uri="{BB962C8B-B14F-4D97-AF65-F5344CB8AC3E}">
        <p14:creationId xmlns:p14="http://schemas.microsoft.com/office/powerpoint/2010/main" val="133440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55691"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5" name="Szövegdoboz 4">
            <a:extLst>
              <a:ext uri="{FF2B5EF4-FFF2-40B4-BE49-F238E27FC236}">
                <a16:creationId xmlns:a16="http://schemas.microsoft.com/office/drawing/2014/main" id="{38083B66-56BD-8153-58F9-BE916072B308}"/>
              </a:ext>
            </a:extLst>
          </p:cNvPr>
          <p:cNvSpPr txBox="1"/>
          <p:nvPr/>
        </p:nvSpPr>
        <p:spPr>
          <a:xfrm>
            <a:off x="5451231" y="5416062"/>
            <a:ext cx="31195108" cy="15327273"/>
          </a:xfrm>
          <a:prstGeom prst="rect">
            <a:avLst/>
          </a:prstGeom>
          <a:noFill/>
        </p:spPr>
        <p:txBody>
          <a:bodyPr wrap="square">
            <a:spAutoFit/>
          </a:bodyPr>
          <a:lstStyle/>
          <a:p>
            <a:r>
              <a:rPr lang="hu-HU" sz="6600" dirty="0"/>
              <a:t>Technológiai fejlesztést eredményező új eszközök beszerzése</a:t>
            </a:r>
          </a:p>
          <a:p>
            <a:r>
              <a:rPr lang="hu-HU" sz="6600" dirty="0"/>
              <a:t>1.	</a:t>
            </a:r>
            <a:r>
              <a:rPr lang="hu-HU" sz="6600" dirty="0">
                <a:latin typeface="Arial Regular"/>
              </a:rPr>
              <a:t>Projektelem: </a:t>
            </a:r>
            <a:r>
              <a:rPr lang="hu-HU" sz="6600" b="1" dirty="0">
                <a:latin typeface="Arial Regular"/>
              </a:rPr>
              <a:t>Automata lineáris folyadéktöltő és zárógép</a:t>
            </a:r>
          </a:p>
          <a:p>
            <a:r>
              <a:rPr lang="hu-HU" sz="6600" dirty="0">
                <a:latin typeface="Arial Regular"/>
              </a:rPr>
              <a:t>	Típusa: ABT 9/18</a:t>
            </a:r>
          </a:p>
          <a:p>
            <a:r>
              <a:rPr lang="hu-HU" sz="6600" dirty="0">
                <a:latin typeface="Arial Regular"/>
              </a:rPr>
              <a:t>	Gyártó: 	PACKER Kft. Gyöngyös</a:t>
            </a:r>
          </a:p>
          <a:p>
            <a:r>
              <a:rPr lang="hu-HU" sz="6600" dirty="0">
                <a:latin typeface="Arial Regular"/>
              </a:rPr>
              <a:t>								https://packerbottling.com</a:t>
            </a:r>
          </a:p>
          <a:p>
            <a:endParaRPr lang="hu-HU" sz="6600" dirty="0">
              <a:latin typeface="Arial Regular"/>
            </a:endParaRPr>
          </a:p>
          <a:p>
            <a:r>
              <a:rPr lang="hu-HU" sz="6600" dirty="0">
                <a:latin typeface="Arial Regular"/>
              </a:rPr>
              <a:t>A gép jellemzői:</a:t>
            </a:r>
          </a:p>
          <a:p>
            <a:pPr marL="3179963" lvl="1" indent="-857250">
              <a:buFont typeface="Arial" panose="020B0604020202020204" pitchFamily="34" charset="0"/>
              <a:buChar char="•"/>
            </a:pPr>
            <a:r>
              <a:rPr lang="hu-HU" sz="6600" dirty="0">
                <a:latin typeface="Arial Regular"/>
              </a:rPr>
              <a:t>	9 töltőegység és 2*9 záróegység</a:t>
            </a:r>
          </a:p>
          <a:p>
            <a:pPr marL="3179963" lvl="1" indent="-857250">
              <a:buFont typeface="Arial" panose="020B0604020202020204" pitchFamily="34" charset="0"/>
              <a:buChar char="•"/>
            </a:pPr>
            <a:r>
              <a:rPr lang="hu-HU" sz="6600" dirty="0">
                <a:latin typeface="Arial Regular"/>
              </a:rPr>
              <a:t>	töltési tartomány: 0,5 liter – 5 liter</a:t>
            </a:r>
          </a:p>
          <a:p>
            <a:pPr marL="3179963" lvl="1" indent="-857250">
              <a:buFont typeface="Arial" panose="020B0604020202020204" pitchFamily="34" charset="0"/>
              <a:buChar char="•"/>
            </a:pPr>
            <a:r>
              <a:rPr lang="hu-HU" sz="6600" dirty="0">
                <a:latin typeface="Arial Regular"/>
              </a:rPr>
              <a:t>	PET, HDPE, fém flakonok töltési lehetősége</a:t>
            </a:r>
          </a:p>
          <a:p>
            <a:pPr marL="3179963" lvl="1" indent="-857250">
              <a:buFont typeface="Arial" panose="020B0604020202020204" pitchFamily="34" charset="0"/>
              <a:buChar char="•"/>
            </a:pPr>
            <a:r>
              <a:rPr lang="hu-HU" sz="6600" dirty="0">
                <a:latin typeface="Arial Regular"/>
              </a:rPr>
              <a:t>	tömegáram mérés</a:t>
            </a:r>
          </a:p>
          <a:p>
            <a:pPr marL="3179963" lvl="1" indent="-857250">
              <a:buFont typeface="Arial" panose="020B0604020202020204" pitchFamily="34" charset="0"/>
              <a:buChar char="•"/>
            </a:pPr>
            <a:r>
              <a:rPr lang="hu-HU" sz="6600" dirty="0">
                <a:latin typeface="Arial Regular"/>
              </a:rPr>
              <a:t>	4000 db/h kapacitás (1 literes terméknél)</a:t>
            </a:r>
          </a:p>
          <a:p>
            <a:pPr marL="3179963" lvl="1" indent="-857250">
              <a:buFont typeface="Arial" panose="020B0604020202020204" pitchFamily="34" charset="0"/>
              <a:buChar char="•"/>
            </a:pPr>
            <a:r>
              <a:rPr lang="hu-HU" sz="6600" dirty="0">
                <a:latin typeface="Arial Regular"/>
              </a:rPr>
              <a:t>	tűz- és robbanásbiztos kivitel: tűzvédelmi megfelelőség tanúsítás </a:t>
            </a:r>
          </a:p>
          <a:p>
            <a:pPr marL="3179963" lvl="1" indent="-857250">
              <a:buFont typeface="Arial" panose="020B0604020202020204" pitchFamily="34" charset="0"/>
              <a:buChar char="•"/>
            </a:pPr>
            <a:r>
              <a:rPr lang="hu-HU" sz="6600" dirty="0">
                <a:latin typeface="Arial Regular"/>
              </a:rPr>
              <a:t>	töltés és a zárás ugyanabban a pozícióban történik</a:t>
            </a:r>
          </a:p>
          <a:p>
            <a:pPr marL="3179963" lvl="1" indent="-857250">
              <a:buFont typeface="Arial" panose="020B0604020202020204" pitchFamily="34" charset="0"/>
              <a:buChar char="•"/>
            </a:pPr>
            <a:r>
              <a:rPr lang="hu-HU" sz="6600" dirty="0">
                <a:latin typeface="Arial Regular"/>
              </a:rPr>
              <a:t>	magas töltési és ismétlési pontosság</a:t>
            </a:r>
          </a:p>
        </p:txBody>
      </p:sp>
    </p:spTree>
    <p:extLst>
      <p:ext uri="{BB962C8B-B14F-4D97-AF65-F5344CB8AC3E}">
        <p14:creationId xmlns:p14="http://schemas.microsoft.com/office/powerpoint/2010/main" val="107891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4094" y="2546540"/>
            <a:ext cx="38190860" cy="1207742"/>
          </a:xfrm>
          <a:prstGeom prst="rect">
            <a:avLst/>
          </a:prstGeom>
          <a:noFill/>
        </p:spPr>
        <p:txBody>
          <a:bodyPr wrap="square" lIns="464543" tIns="232271" rIns="464543" bIns="232271" rtlCol="0">
            <a:spAutoFit/>
          </a:bodyPr>
          <a:lstStyle/>
          <a:p>
            <a:r>
              <a:rPr lang="hu-HU" sz="4800" dirty="0">
                <a:latin typeface="Arial Bold"/>
                <a:cs typeface="Arial Regular"/>
              </a:rPr>
              <a:t>GINOP_PLUSZ-1.2.1-21-2021-02408:  Tűz- és robbanásveszélyes folyadékok gyártási kapacitásának bővítése a </a:t>
            </a:r>
            <a:r>
              <a:rPr lang="hu-HU" sz="4800" i="1" dirty="0">
                <a:latin typeface="Arial Bold"/>
                <a:cs typeface="Arial Regular"/>
              </a:rPr>
              <a:t>MEDIKÉMIA Zrt-nél</a:t>
            </a:r>
            <a:endParaRPr lang="en-US" sz="4800" b="1" dirty="0">
              <a:latin typeface="Arial"/>
              <a:cs typeface="Arial"/>
            </a:endParaRPr>
          </a:p>
        </p:txBody>
      </p:sp>
      <p:sp>
        <p:nvSpPr>
          <p:cNvPr id="4" name="Szövegdoboz 3">
            <a:extLst>
              <a:ext uri="{FF2B5EF4-FFF2-40B4-BE49-F238E27FC236}">
                <a16:creationId xmlns:a16="http://schemas.microsoft.com/office/drawing/2014/main" id="{3D0ED4F8-CF3B-9A54-37AD-7FFC56421ADE}"/>
              </a:ext>
            </a:extLst>
          </p:cNvPr>
          <p:cNvSpPr txBox="1"/>
          <p:nvPr/>
        </p:nvSpPr>
        <p:spPr>
          <a:xfrm>
            <a:off x="4923692" y="6324600"/>
            <a:ext cx="30776008" cy="19389923"/>
          </a:xfrm>
          <a:prstGeom prst="rect">
            <a:avLst/>
          </a:prstGeom>
          <a:noFill/>
        </p:spPr>
        <p:txBody>
          <a:bodyPr wrap="square">
            <a:spAutoFit/>
          </a:bodyPr>
          <a:lstStyle/>
          <a:p>
            <a:r>
              <a:rPr lang="hu-HU" sz="6600" dirty="0"/>
              <a:t>Technológiai fejlesztést eredményező új eszközök beszerzése</a:t>
            </a:r>
          </a:p>
          <a:p>
            <a:endParaRPr lang="hu-HU" sz="6600" dirty="0">
              <a:latin typeface="Arial Regular"/>
            </a:endParaRPr>
          </a:p>
          <a:p>
            <a:r>
              <a:rPr lang="hu-HU" sz="6600" dirty="0">
                <a:latin typeface="Arial Regular"/>
              </a:rPr>
              <a:t>2. Projektelem: </a:t>
            </a:r>
            <a:r>
              <a:rPr lang="hu-HU" sz="6600" b="1" dirty="0">
                <a:latin typeface="Arial Regular"/>
              </a:rPr>
              <a:t>Szórópisztoly</a:t>
            </a:r>
            <a:r>
              <a:rPr lang="hu-HU" sz="6600" dirty="0">
                <a:latin typeface="Arial Regular"/>
              </a:rPr>
              <a:t> (</a:t>
            </a:r>
            <a:r>
              <a:rPr lang="hu-HU" sz="6600" dirty="0" err="1">
                <a:latin typeface="Arial Regular"/>
              </a:rPr>
              <a:t>trigger</a:t>
            </a:r>
            <a:r>
              <a:rPr lang="hu-HU" sz="6600" dirty="0">
                <a:latin typeface="Arial Regular"/>
              </a:rPr>
              <a:t> pumpa) </a:t>
            </a:r>
            <a:r>
              <a:rPr lang="hu-HU" sz="6600" b="1" dirty="0">
                <a:latin typeface="Arial Regular"/>
              </a:rPr>
              <a:t>zárógép</a:t>
            </a:r>
            <a:r>
              <a:rPr lang="hu-HU" sz="6600" dirty="0">
                <a:latin typeface="Arial Regular"/>
              </a:rPr>
              <a:t> szállítópályával</a:t>
            </a:r>
          </a:p>
          <a:p>
            <a:r>
              <a:rPr lang="hu-HU" sz="6600" dirty="0">
                <a:latin typeface="Arial Regular"/>
              </a:rPr>
              <a:t>	Típusa: </a:t>
            </a:r>
            <a:r>
              <a:rPr lang="hu-HU" sz="6600" dirty="0" err="1">
                <a:latin typeface="Arial Regular"/>
              </a:rPr>
              <a:t>Capline</a:t>
            </a:r>
            <a:r>
              <a:rPr lang="hu-HU" sz="6600" dirty="0">
                <a:latin typeface="Arial Regular"/>
              </a:rPr>
              <a:t> PMP (</a:t>
            </a:r>
            <a:r>
              <a:rPr lang="hu-HU" sz="6600" dirty="0" err="1">
                <a:latin typeface="Arial Regular"/>
              </a:rPr>
              <a:t>trigger</a:t>
            </a:r>
            <a:r>
              <a:rPr lang="hu-HU" sz="6600" dirty="0">
                <a:latin typeface="Arial Regular"/>
              </a:rPr>
              <a:t>))</a:t>
            </a:r>
          </a:p>
          <a:p>
            <a:r>
              <a:rPr lang="hu-HU" sz="6600" dirty="0">
                <a:latin typeface="Arial Regular"/>
              </a:rPr>
              <a:t>	Gyártó: ALBERTINA [CZ]</a:t>
            </a:r>
            <a:endParaRPr lang="hu-HU" sz="6600" dirty="0"/>
          </a:p>
          <a:p>
            <a:r>
              <a:rPr lang="hu-HU" sz="6600" dirty="0"/>
              <a:t>	</a:t>
            </a:r>
            <a:r>
              <a:rPr lang="hu-HU" sz="6600" dirty="0">
                <a:latin typeface="Arial Regular"/>
              </a:rPr>
              <a:t>Szállító: </a:t>
            </a:r>
            <a:r>
              <a:rPr lang="hu-HU" sz="6600" dirty="0" err="1">
                <a:latin typeface="Arial Regular"/>
              </a:rPr>
              <a:t>Altrapack</a:t>
            </a:r>
            <a:r>
              <a:rPr lang="hu-HU" sz="6600" dirty="0">
                <a:latin typeface="Arial Regular"/>
              </a:rPr>
              <a:t> Hungary Kft.		</a:t>
            </a:r>
            <a:r>
              <a:rPr lang="hu-HU" sz="6600" dirty="0">
                <a:latin typeface="Arial Regular"/>
                <a:hlinkClick r:id="rId3"/>
              </a:rPr>
              <a:t>https://www.altrapack.hu/</a:t>
            </a:r>
            <a:endParaRPr lang="hu-HU" sz="6600" dirty="0">
              <a:latin typeface="Arial Regular"/>
            </a:endParaRPr>
          </a:p>
          <a:p>
            <a:pPr lvl="1"/>
            <a:endParaRPr lang="hu-HU" sz="6600" dirty="0">
              <a:latin typeface="Arial Regular"/>
            </a:endParaRPr>
          </a:p>
          <a:p>
            <a:pPr lvl="1"/>
            <a:r>
              <a:rPr lang="hu-HU" sz="6600" dirty="0">
                <a:latin typeface="Arial Regular"/>
              </a:rPr>
              <a:t>A gép jellemzői:</a:t>
            </a:r>
          </a:p>
          <a:p>
            <a:pPr marL="3179963" lvl="1" indent="-857250">
              <a:buFont typeface="Arial" panose="020B0604020202020204" pitchFamily="34" charset="0"/>
              <a:buChar char="•"/>
            </a:pPr>
            <a:r>
              <a:rPr lang="hu-HU" sz="6600" dirty="0" err="1">
                <a:latin typeface="Arial Regular"/>
              </a:rPr>
              <a:t>trigger</a:t>
            </a:r>
            <a:r>
              <a:rPr lang="hu-HU" sz="6600" dirty="0">
                <a:latin typeface="Arial Regular"/>
              </a:rPr>
              <a:t> pumpa kézi beadagolás, automata zárás</a:t>
            </a:r>
          </a:p>
          <a:p>
            <a:pPr marL="3179963" lvl="1" indent="-857250">
              <a:buFont typeface="Arial" panose="020B0604020202020204" pitchFamily="34" charset="0"/>
              <a:buChar char="•"/>
            </a:pPr>
            <a:r>
              <a:rPr lang="hu-HU" sz="6600" dirty="0">
                <a:latin typeface="Arial Regular"/>
              </a:rPr>
              <a:t>szállítóhevederes pozícionálás</a:t>
            </a:r>
          </a:p>
          <a:p>
            <a:pPr marL="3179963" lvl="1" indent="-857250">
              <a:buFont typeface="Arial" panose="020B0604020202020204" pitchFamily="34" charset="0"/>
              <a:buChar char="•"/>
            </a:pPr>
            <a:r>
              <a:rPr lang="hu-HU" sz="6600" dirty="0">
                <a:latin typeface="Arial Regular"/>
              </a:rPr>
              <a:t>500 ml – 1000 ml  flakonméret</a:t>
            </a:r>
          </a:p>
          <a:p>
            <a:pPr marL="3179963" lvl="1" indent="-857250">
              <a:buFont typeface="Arial" panose="020B0604020202020204" pitchFamily="34" charset="0"/>
              <a:buChar char="•"/>
            </a:pPr>
            <a:r>
              <a:rPr lang="hu-HU" sz="6600" dirty="0">
                <a:latin typeface="Arial Regular"/>
              </a:rPr>
              <a:t>zárónyomaték fokozatmentesen állítható</a:t>
            </a:r>
          </a:p>
          <a:p>
            <a:pPr marL="3179963" lvl="1" indent="-857250">
              <a:buFont typeface="Arial" panose="020B0604020202020204" pitchFamily="34" charset="0"/>
              <a:buChar char="•"/>
            </a:pPr>
            <a:r>
              <a:rPr lang="hu-HU" sz="6600" dirty="0">
                <a:latin typeface="Arial Regular"/>
              </a:rPr>
              <a:t>1500 db/h sebesség</a:t>
            </a:r>
          </a:p>
          <a:p>
            <a:pPr marL="3179963" lvl="1" indent="-857250">
              <a:buFont typeface="Arial" panose="020B0604020202020204" pitchFamily="34" charset="0"/>
              <a:buChar char="•"/>
            </a:pPr>
            <a:r>
              <a:rPr lang="hu-HU" sz="6600" dirty="0">
                <a:latin typeface="Arial Regular"/>
              </a:rPr>
              <a:t>speciális, S alakú szállítópálya</a:t>
            </a:r>
          </a:p>
          <a:p>
            <a:pPr marL="3179963" lvl="1" indent="-857250">
              <a:buFont typeface="Arial" panose="020B0604020202020204" pitchFamily="34" charset="0"/>
              <a:buChar char="•"/>
            </a:pPr>
            <a:r>
              <a:rPr lang="hu-HU" sz="6600" dirty="0">
                <a:latin typeface="Arial Regular"/>
              </a:rPr>
              <a:t>tűz- és robbanásbiztos kivitel: tűzvédelmi megfelelőség tanúsítás</a:t>
            </a:r>
          </a:p>
          <a:p>
            <a:pPr marL="3179963" lvl="1" indent="-857250">
              <a:buFont typeface="Arial" panose="020B0604020202020204" pitchFamily="34" charset="0"/>
              <a:buChar char="•"/>
            </a:pPr>
            <a:r>
              <a:rPr lang="hu-HU" sz="6600" dirty="0">
                <a:latin typeface="Arial Regular"/>
              </a:rPr>
              <a:t>normál, menetes kupak zárására is alkalmazható</a:t>
            </a:r>
          </a:p>
          <a:p>
            <a:endParaRPr lang="hu-HU" sz="6600" dirty="0">
              <a:latin typeface="Arial Regular"/>
            </a:endParaRPr>
          </a:p>
          <a:p>
            <a:endParaRPr lang="hu-HU" sz="6600" dirty="0">
              <a:latin typeface="Arial Regular"/>
            </a:endParaRPr>
          </a:p>
          <a:p>
            <a:endParaRPr lang="hu-HU" sz="6600" dirty="0">
              <a:latin typeface="Arial Regular"/>
            </a:endParaRPr>
          </a:p>
        </p:txBody>
      </p:sp>
    </p:spTree>
    <p:extLst>
      <p:ext uri="{BB962C8B-B14F-4D97-AF65-F5344CB8AC3E}">
        <p14:creationId xmlns:p14="http://schemas.microsoft.com/office/powerpoint/2010/main" val="4173214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3668</Words>
  <Application>Microsoft Office PowerPoint</Application>
  <PresentationFormat>Egyéni</PresentationFormat>
  <Paragraphs>499</Paragraphs>
  <Slides>33</Slides>
  <Notes>32</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33</vt:i4>
      </vt:variant>
    </vt:vector>
  </HeadingPairs>
  <TitlesOfParts>
    <vt:vector size="39" baseType="lpstr">
      <vt:lpstr>Arial</vt:lpstr>
      <vt:lpstr>Arial Bold</vt:lpstr>
      <vt:lpstr>Arial Regular</vt:lpstr>
      <vt:lpstr>Calibri</vt:lpstr>
      <vt:lpstr>Courier New</vt:lpstr>
      <vt:lpstr>Office Theme</vt:lpstr>
      <vt:lpstr>PowerPoint-bemutató</vt:lpstr>
      <vt:lpstr> </vt:lpstr>
      <vt:lpstr>PowerPoint-bemutató</vt:lpstr>
      <vt:lpstr>PowerPoint-bemutató</vt:lpstr>
      <vt:lpstr>PowerPoint-bemutató</vt:lpstr>
      <vt:lpstr>PowerPoint-bemutató</vt:lpstr>
      <vt:lpstr>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coollab</dc:creator>
  <cp:lastModifiedBy>Horváth László</cp:lastModifiedBy>
  <cp:revision>167</cp:revision>
  <cp:lastPrinted>2022-06-25T11:18:31Z</cp:lastPrinted>
  <dcterms:created xsi:type="dcterms:W3CDTF">2021-02-22T15:24:10Z</dcterms:created>
  <dcterms:modified xsi:type="dcterms:W3CDTF">2022-06-29T13:10:56Z</dcterms:modified>
</cp:coreProperties>
</file>